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63" r:id="rId3"/>
    <p:sldId id="611" r:id="rId4"/>
    <p:sldId id="661" r:id="rId5"/>
    <p:sldId id="688" r:id="rId6"/>
    <p:sldId id="687" r:id="rId7"/>
    <p:sldId id="689" r:id="rId8"/>
    <p:sldId id="675" r:id="rId9"/>
    <p:sldId id="699" r:id="rId10"/>
    <p:sldId id="700" r:id="rId11"/>
    <p:sldId id="674" r:id="rId12"/>
    <p:sldId id="708" r:id="rId13"/>
    <p:sldId id="259" r:id="rId1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66"/>
    <a:srgbClr val="FF5050"/>
    <a:srgbClr val="FFFF99"/>
    <a:srgbClr val="FF9900"/>
    <a:srgbClr val="492582"/>
    <a:srgbClr val="CCFFFF"/>
    <a:srgbClr val="25A125"/>
    <a:srgbClr val="CCFF33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4" autoAdjust="0"/>
    <p:restoredTop sz="76386" autoAdjust="0"/>
  </p:normalViewPr>
  <p:slideViewPr>
    <p:cSldViewPr>
      <p:cViewPr varScale="1">
        <p:scale>
          <a:sx n="154" d="100"/>
          <a:sy n="154" d="100"/>
        </p:scale>
        <p:origin x="450" y="126"/>
      </p:cViewPr>
      <p:guideLst>
        <p:guide orient="horz" pos="16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62809-7E24-4DF6-ACEF-71C07091B163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91545-575B-442B-8637-57A7637E99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69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1931D-9D93-4B25-B37C-F0880A285629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7FEA-B859-4A25-8B70-056D6A002F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1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http://www.projectorcentral.com/projector-input-lag.htm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77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Picture Mode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除了能減少使用者在調整畫面亮暗的不便，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BenQ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最佳化的亮度調整也能讓使用者有更好的視覺體驗。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Picture could save efforts to optimize brightness performance and give a comfortable viewing experience. 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同時，使用者就不需受限空間的亮度限制，能在家中的亮暗環境使用。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Moreover, users have no limitation to use projector in the house with different ambient light.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70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1080P (P.6) by RO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44C0DE-C3C4-462D-B0DE-50B9FE7F7C8B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05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1080P (P.6) by RO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44C0DE-C3C4-462D-B0DE-50B9FE7F7C8B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86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1080P (P.6) by RO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44C0DE-C3C4-462D-B0DE-50B9FE7F7C8B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92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1080P (P.6) by RO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44C0DE-C3C4-462D-B0DE-50B9FE7F7C8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http://www.acer.com/ac/zh/TW/content/predator-z650-series</a:t>
            </a:r>
          </a:p>
          <a:p>
            <a:r>
              <a:rPr lang="en-US" altLang="zh-TW" dirty="0" smtClean="0"/>
              <a:t>http://www.projection-homecinema.fr/2015/12/26/test-acer-z650-predator/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6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995686"/>
            <a:ext cx="7272808" cy="1008112"/>
          </a:xfrm>
        </p:spPr>
        <p:txBody>
          <a:bodyPr tIns="0" bIns="0" anchor="b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Presentation Title</a:t>
            </a:r>
            <a:endParaRPr lang="zh-TW" altLang="en-US" dirty="0" smtClean="0"/>
          </a:p>
        </p:txBody>
      </p:sp>
      <p:sp>
        <p:nvSpPr>
          <p:cNvPr id="14" name="文字版面配置區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3003798"/>
            <a:ext cx="7272808" cy="432047"/>
          </a:xfrm>
        </p:spPr>
        <p:txBody>
          <a:bodyPr anchor="ctr"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(Sub Title)</a:t>
            </a:r>
            <a:endParaRPr lang="zh-TW" altLang="en-US" dirty="0"/>
          </a:p>
        </p:txBody>
      </p:sp>
      <p:sp>
        <p:nvSpPr>
          <p:cNvPr id="15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1560" y="3795886"/>
            <a:ext cx="3168352" cy="270030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/>
          </a:p>
        </p:txBody>
      </p:sp>
      <p:sp>
        <p:nvSpPr>
          <p:cNvPr id="16" name="文字版面配置區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1559" y="4065919"/>
            <a:ext cx="3168352" cy="216025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/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1559" y="4281945"/>
            <a:ext cx="3168352" cy="216023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Company Name</a:t>
            </a:r>
            <a:endParaRPr lang="zh-TW" altLang="en-US" dirty="0"/>
          </a:p>
        </p:txBody>
      </p:sp>
      <p:sp>
        <p:nvSpPr>
          <p:cNvPr id="18" name="文字版面配置區 12"/>
          <p:cNvSpPr>
            <a:spLocks noGrp="1"/>
          </p:cNvSpPr>
          <p:nvPr>
            <p:ph type="body" sz="quarter" idx="22" hasCustomPrompt="1"/>
          </p:nvPr>
        </p:nvSpPr>
        <p:spPr>
          <a:xfrm>
            <a:off x="611559" y="4497968"/>
            <a:ext cx="3168352" cy="216025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27168" cy="90761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13588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3154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15" y="1113588"/>
            <a:ext cx="4039200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015" y="1631157"/>
            <a:ext cx="4041775" cy="3154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6" y="789552"/>
            <a:ext cx="3008313" cy="7020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789552"/>
            <a:ext cx="5111750" cy="415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545636"/>
            <a:ext cx="3008313" cy="34023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7139136" cy="3747864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95486"/>
            <a:ext cx="894928" cy="4752528"/>
          </a:xfrm>
        </p:spPr>
        <p:txBody>
          <a:bodyPr vert="eaVert"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742036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D807BD3-5CFF-4BD0-AE60-CA2FF43ECA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2062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_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67543" y="195485"/>
            <a:ext cx="7426802" cy="907201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buSzTx/>
              <a:buFontTx/>
              <a:buNone/>
              <a:defRPr sz="3600"/>
            </a:lvl1pPr>
            <a:lvl2pPr marL="971550" indent="-514350">
              <a:spcBef>
                <a:spcPts val="800"/>
              </a:spcBef>
              <a:buFontTx/>
              <a:defRPr sz="3600"/>
            </a:lvl2pPr>
            <a:lvl3pPr marL="1371600" indent="-457200">
              <a:spcBef>
                <a:spcPts val="800"/>
              </a:spcBef>
              <a:buFontTx/>
              <a:defRPr sz="3600"/>
            </a:lvl3pPr>
            <a:lvl4pPr marL="1885950" indent="-514350">
              <a:spcBef>
                <a:spcPts val="800"/>
              </a:spcBef>
              <a:buFontTx/>
              <a:defRPr sz="3600"/>
            </a:lvl4pPr>
            <a:lvl5pPr marL="2416628" indent="-587828">
              <a:spcBef>
                <a:spcPts val="800"/>
              </a:spcBef>
              <a:buFontTx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92582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92582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92582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92582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92582"/>
                </a:solidFill>
              </a:rPr>
              <a:t>內文層級五</a:t>
            </a:r>
          </a:p>
        </p:txBody>
      </p:sp>
    </p:spTree>
    <p:extLst>
      <p:ext uri="{BB962C8B-B14F-4D97-AF65-F5344CB8AC3E}">
        <p14:creationId xmlns:p14="http://schemas.microsoft.com/office/powerpoint/2010/main" val="1927330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w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844082"/>
            <a:ext cx="4248472" cy="2375741"/>
          </a:xfrm>
        </p:spPr>
        <p:txBody>
          <a:bodyPr anchor="ctr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rgbClr val="492582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New Section Title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844082"/>
            <a:ext cx="4248472" cy="2375741"/>
          </a:xfrm>
        </p:spPr>
        <p:txBody>
          <a:bodyPr anchor="ctr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New Section Title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w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  <p:sp>
        <p:nvSpPr>
          <p:cNvPr id="6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95486"/>
            <a:ext cx="7426800" cy="9072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rgbClr val="492582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Heading Level</a:t>
            </a:r>
            <a:endParaRPr lang="zh-TW" altLang="en-US" dirty="0" smtClean="0"/>
          </a:p>
        </p:txBody>
      </p:sp>
      <p:sp>
        <p:nvSpPr>
          <p:cNvPr id="17" name="內容版面配置區 16"/>
          <p:cNvSpPr>
            <a:spLocks noGrp="1"/>
          </p:cNvSpPr>
          <p:nvPr>
            <p:ph sz="quarter" idx="22" hasCustomPrompt="1"/>
          </p:nvPr>
        </p:nvSpPr>
        <p:spPr>
          <a:xfrm>
            <a:off x="467544" y="1221601"/>
            <a:ext cx="8064896" cy="372641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altLang="zh-TW" dirty="0" smtClean="0"/>
              <a:t>First Line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Line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Line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  <p:sp>
        <p:nvSpPr>
          <p:cNvPr id="6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95486"/>
            <a:ext cx="7426800" cy="9072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Heading Level</a:t>
            </a:r>
            <a:endParaRPr lang="zh-TW" altLang="en-US" dirty="0" smtClean="0"/>
          </a:p>
        </p:txBody>
      </p:sp>
      <p:sp>
        <p:nvSpPr>
          <p:cNvPr id="17" name="內容版面配置區 16"/>
          <p:cNvSpPr>
            <a:spLocks noGrp="1"/>
          </p:cNvSpPr>
          <p:nvPr>
            <p:ph sz="quarter" idx="22" hasCustomPrompt="1"/>
          </p:nvPr>
        </p:nvSpPr>
        <p:spPr>
          <a:xfrm>
            <a:off x="467544" y="1221601"/>
            <a:ext cx="8064896" cy="3726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TW" dirty="0" smtClean="0"/>
              <a:t>First Line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Line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Line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5858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5858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27168" cy="907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075240" cy="374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50" r:id="rId4"/>
    <p:sldLayoutId id="2147483664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7" r:id="rId17"/>
    <p:sldLayoutId id="2147483668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6"/>
          <p:cNvSpPr txBox="1">
            <a:spLocks/>
          </p:cNvSpPr>
          <p:nvPr/>
        </p:nvSpPr>
        <p:spPr>
          <a:xfrm>
            <a:off x="611559" y="3705892"/>
            <a:ext cx="3168352" cy="69465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TW" sz="2400" dirty="0" smtClean="0">
              <a:solidFill>
                <a:schemeClr val="bg1"/>
              </a:solidFill>
              <a:latin typeface="Gill Sans MT" pitchFamily="34" charset="0"/>
              <a:ea typeface="微軟正黑體" pitchFamily="34" charset="-120"/>
            </a:endParaRPr>
          </a:p>
        </p:txBody>
      </p:sp>
      <p:sp>
        <p:nvSpPr>
          <p:cNvPr id="7" name="文字版面配置區 1"/>
          <p:cNvSpPr>
            <a:spLocks noGrp="1"/>
          </p:cNvSpPr>
          <p:nvPr>
            <p:ph type="body" sz="quarter" idx="17"/>
          </p:nvPr>
        </p:nvSpPr>
        <p:spPr>
          <a:xfrm>
            <a:off x="611560" y="1995686"/>
            <a:ext cx="7272808" cy="100811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TH671ST</a:t>
            </a:r>
            <a:endParaRPr lang="en-US" altLang="zh-TW" dirty="0"/>
          </a:p>
          <a:p>
            <a:r>
              <a:rPr lang="en-US" altLang="zh-TW" dirty="0"/>
              <a:t>Product </a:t>
            </a:r>
            <a:r>
              <a:rPr lang="en-US" altLang="zh-TW" dirty="0" smtClean="0"/>
              <a:t>Brief</a:t>
            </a:r>
            <a:endParaRPr lang="zh-TW" altLang="en-US" dirty="0"/>
          </a:p>
        </p:txBody>
      </p:sp>
      <p:sp>
        <p:nvSpPr>
          <p:cNvPr id="8" name="文字版面配置區 3"/>
          <p:cNvSpPr>
            <a:spLocks noGrp="1"/>
          </p:cNvSpPr>
          <p:nvPr>
            <p:ph type="body" sz="quarter" idx="19"/>
          </p:nvPr>
        </p:nvSpPr>
        <p:spPr>
          <a:xfrm>
            <a:off x="611560" y="3795886"/>
            <a:ext cx="3168352" cy="27003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20"/>
          </p:nvPr>
        </p:nvSpPr>
        <p:spPr>
          <a:xfrm>
            <a:off x="611559" y="4065919"/>
            <a:ext cx="3168352" cy="2160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0" name="文字版面配置區 5"/>
          <p:cNvSpPr>
            <a:spLocks noGrp="1"/>
          </p:cNvSpPr>
          <p:nvPr>
            <p:ph type="body" sz="quarter" idx="21"/>
          </p:nvPr>
        </p:nvSpPr>
        <p:spPr>
          <a:xfrm>
            <a:off x="611559" y="4281945"/>
            <a:ext cx="3168352" cy="216023"/>
          </a:xfrm>
        </p:spPr>
        <p:txBody>
          <a:bodyPr/>
          <a:lstStyle/>
          <a:p>
            <a:r>
              <a:rPr lang="en-US" altLang="zh-TW" dirty="0" smtClean="0"/>
              <a:t>BenQ Corporation</a:t>
            </a:r>
            <a:endParaRPr lang="zh-TW" altLang="en-US" dirty="0"/>
          </a:p>
        </p:txBody>
      </p:sp>
      <p:sp>
        <p:nvSpPr>
          <p:cNvPr id="11" name="文字版面配置區 6"/>
          <p:cNvSpPr>
            <a:spLocks noGrp="1"/>
          </p:cNvSpPr>
          <p:nvPr>
            <p:ph type="body" sz="quarter" idx="22"/>
          </p:nvPr>
        </p:nvSpPr>
        <p:spPr>
          <a:xfrm>
            <a:off x="611559" y="4497968"/>
            <a:ext cx="3168352" cy="216025"/>
          </a:xfrm>
        </p:spPr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 bwMode="auto">
          <a:xfrm>
            <a:off x="457200" y="123825"/>
            <a:ext cx="74279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 smtClean="0">
                <a:solidFill>
                  <a:schemeClr val="tx2"/>
                </a:solidFill>
              </a:rPr>
              <a:t>Features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5" y="91556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More Power Saving, More Eco Friendly</a:t>
            </a:r>
          </a:p>
          <a:p>
            <a:r>
              <a:rPr lang="en-US" altLang="zh-TW" sz="2000" dirty="0" smtClean="0"/>
              <a:t>Innovative technology for the Lamp life for much lower cost and much more care to the environment. It can achieve 15,000 hours while in </a:t>
            </a:r>
            <a:r>
              <a:rPr lang="en-US" altLang="zh-TW" sz="2000" dirty="0" err="1" smtClean="0"/>
              <a:t>LampSave</a:t>
            </a:r>
            <a:r>
              <a:rPr lang="en-US" altLang="zh-TW" sz="2000" dirty="0" smtClean="0"/>
              <a:t> mode.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949615"/>
            <a:ext cx="3635896" cy="319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643017" y="2562933"/>
            <a:ext cx="4320479" cy="2817129"/>
            <a:chOff x="643017" y="2134015"/>
            <a:chExt cx="4320479" cy="28171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17" y="2571750"/>
              <a:ext cx="4320479" cy="237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2123728" y="3651870"/>
              <a:ext cx="252028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向上箭號 4"/>
            <p:cNvSpPr/>
            <p:nvPr/>
          </p:nvSpPr>
          <p:spPr>
            <a:xfrm>
              <a:off x="3158843" y="3057345"/>
              <a:ext cx="450050" cy="508811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951736" y="2134015"/>
              <a:ext cx="298030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b="1" dirty="0" smtClean="0">
                  <a:solidFill>
                    <a:schemeClr val="accent3">
                      <a:lumMod val="75000"/>
                    </a:schemeClr>
                  </a:solidFill>
                </a:rPr>
                <a:t>15,000</a:t>
              </a:r>
              <a:r>
                <a:rPr lang="en-US" altLang="zh-TW" sz="3200" b="1" dirty="0" smtClean="0">
                  <a:solidFill>
                    <a:schemeClr val="accent3">
                      <a:lumMod val="75000"/>
                    </a:schemeClr>
                  </a:solidFill>
                </a:rPr>
                <a:t>Hrs</a:t>
              </a:r>
              <a:endParaRPr lang="zh-TW" altLang="en-US" sz="3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8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 bwMode="auto">
          <a:xfrm>
            <a:off x="457200" y="123825"/>
            <a:ext cx="74279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 smtClean="0">
                <a:solidFill>
                  <a:schemeClr val="tx2"/>
                </a:solidFill>
              </a:rPr>
              <a:t>Features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4" y="915566"/>
            <a:ext cx="8072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Born for Home Entertainment</a:t>
            </a:r>
          </a:p>
          <a:p>
            <a:r>
              <a:rPr lang="en-US" altLang="zh-TW" sz="2000" dirty="0" smtClean="0"/>
              <a:t>Sport, Vivid TV and Cinema picture mode provide the best visual experience</a:t>
            </a:r>
          </a:p>
          <a:p>
            <a:r>
              <a:rPr lang="en-US" altLang="zh-TW" sz="2000" dirty="0" smtClean="0"/>
              <a:t>In different contents.</a:t>
            </a:r>
            <a:endParaRPr lang="zh-TW" altLang="en-US" sz="20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07504" y="2047700"/>
            <a:ext cx="3888809" cy="2900070"/>
            <a:chOff x="343032" y="1707655"/>
            <a:chExt cx="4315849" cy="3332854"/>
          </a:xfrm>
        </p:grpSpPr>
        <p:pic>
          <p:nvPicPr>
            <p:cNvPr id="3074" name="Picture 2" descr="w10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32" y="1707655"/>
              <a:ext cx="4315849" cy="2963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1850727" y="4671177"/>
              <a:ext cx="1303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Sport Mode</a:t>
              </a:r>
              <a:endParaRPr lang="zh-TW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475656" y="2056716"/>
            <a:ext cx="3888810" cy="2890329"/>
            <a:chOff x="2455208" y="1718849"/>
            <a:chExt cx="4315850" cy="332166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208" y="1718849"/>
              <a:ext cx="4315850" cy="295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3892746" y="4671177"/>
              <a:ext cx="15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Vivid TV Mode</a:t>
              </a:r>
              <a:endParaRPr lang="zh-TW" altLang="en-US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059832" y="2047699"/>
            <a:ext cx="3816311" cy="2900071"/>
            <a:chOff x="4567386" y="1707654"/>
            <a:chExt cx="4235390" cy="3332855"/>
          </a:xfrm>
        </p:grpSpPr>
        <p:pic>
          <p:nvPicPr>
            <p:cNvPr id="3077" name="Picture 5" descr="「星際特攻隊」的圖片搜尋結果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0" t="7170" r="12831"/>
            <a:stretch/>
          </p:blipFill>
          <p:spPr bwMode="auto">
            <a:xfrm>
              <a:off x="4567386" y="1707654"/>
              <a:ext cx="4235390" cy="296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字方塊 24"/>
            <p:cNvSpPr txBox="1"/>
            <p:nvPr/>
          </p:nvSpPr>
          <p:spPr>
            <a:xfrm>
              <a:off x="6021494" y="4671177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Cinema Mode</a:t>
              </a:r>
              <a:endParaRPr lang="zh-TW" altLang="en-US" dirty="0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397898" y="2047699"/>
            <a:ext cx="4567033" cy="2951728"/>
            <a:chOff x="6205927" y="1939815"/>
            <a:chExt cx="4567033" cy="2951728"/>
          </a:xfrm>
        </p:grpSpPr>
        <p:pic>
          <p:nvPicPr>
            <p:cNvPr id="13" name="Picture 4" descr="https://i.ytimg.com/vi/SpVQyF-2kxA/maxresdefaul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927" y="1939815"/>
              <a:ext cx="4567033" cy="2582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字方塊 13"/>
            <p:cNvSpPr txBox="1"/>
            <p:nvPr/>
          </p:nvSpPr>
          <p:spPr>
            <a:xfrm>
              <a:off x="7819227" y="4522211"/>
              <a:ext cx="1340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Game Mode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59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492582"/>
                </a:solidFill>
              </a:rPr>
              <a:t>TH671ST vs. BenQ W1210ST</a:t>
            </a:r>
            <a:endParaRPr sz="3600" dirty="0">
              <a:solidFill>
                <a:srgbClr val="492582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94149"/>
              </p:ext>
            </p:extLst>
          </p:nvPr>
        </p:nvGraphicFramePr>
        <p:xfrm>
          <a:off x="539552" y="771551"/>
          <a:ext cx="8136903" cy="424411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12301"/>
                <a:gridCol w="2712301"/>
                <a:gridCol w="2712301"/>
              </a:tblGrid>
              <a:tr h="245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BenQ</a:t>
                      </a:r>
                      <a:r>
                        <a:rPr lang="en-US" altLang="zh-TW" sz="1100" baseline="0" dirty="0" smtClean="0"/>
                        <a:t> W1210ST/HT2150ST</a:t>
                      </a:r>
                      <a:endParaRPr lang="zh-TW" altLang="en-US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POP</a:t>
                      </a:r>
                      <a:endParaRPr lang="zh-TW" altLang="en-US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BenQ</a:t>
                      </a:r>
                      <a:r>
                        <a:rPr lang="en-US" altLang="zh-TW" sz="1100" baseline="0" dirty="0" smtClean="0"/>
                        <a:t> TH671ST</a:t>
                      </a:r>
                      <a:endParaRPr lang="zh-TW" altLang="en-US" sz="1100" i="0" dirty="0"/>
                    </a:p>
                  </a:txBody>
                  <a:tcPr anchor="ctr"/>
                </a:tc>
              </a:tr>
              <a:tr h="245685">
                <a:tc>
                  <a:txBody>
                    <a:bodyPr/>
                    <a:lstStyle/>
                    <a:p>
                      <a:pPr algn="ctr"/>
                      <a:endParaRPr lang="zh-TW" altLang="en-US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100" i="0" dirty="0" smtClean="0"/>
                    </a:p>
                  </a:txBody>
                  <a:tcPr anchor="ctr"/>
                </a:tc>
              </a:tr>
              <a:tr h="245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Optical</a:t>
                      </a:r>
                      <a:endParaRPr lang="zh-TW" altLang="en-US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smtClean="0"/>
                        <a:t>Optical</a:t>
                      </a:r>
                      <a:endParaRPr lang="zh-TW" altLang="en-US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smtClean="0"/>
                        <a:t>Optical</a:t>
                      </a:r>
                      <a:endParaRPr lang="zh-TW" altLang="en-US" sz="1100" i="0" dirty="0" smtClean="0"/>
                    </a:p>
                  </a:txBody>
                  <a:tcPr anchor="ctr"/>
                </a:tc>
              </a:tr>
              <a:tr h="7153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2200lm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15000:1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RGBRGB</a:t>
                      </a:r>
                      <a:r>
                        <a:rPr lang="en-US" altLang="zh-TW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C/W</a:t>
                      </a:r>
                      <a:endParaRPr lang="en-US" altLang="zh-TW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 0.69~0.83 (100”@1.5m)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1.2x Zoom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102.5% ± 2.5% Offset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smtClean="0"/>
                        <a:t>3000 lm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10000:1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RGBYCW</a:t>
                      </a:r>
                      <a:r>
                        <a:rPr lang="en-US" altLang="zh-TW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C/W</a:t>
                      </a:r>
                      <a:endParaRPr lang="en-US" altLang="zh-TW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568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Interface</a:t>
                      </a:r>
                      <a:endParaRPr lang="zh-TW" altLang="en-US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Interface</a:t>
                      </a:r>
                      <a:endParaRPr lang="zh-TW" altLang="en-US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Interface</a:t>
                      </a:r>
                      <a:endParaRPr lang="zh-TW" altLang="en-US" sz="1100" i="0" dirty="0"/>
                    </a:p>
                  </a:txBody>
                  <a:tcPr anchor="ctr"/>
                </a:tc>
              </a:tr>
              <a:tr h="1358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 smtClean="0"/>
                        <a:t>12V Trigger x1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smtClean="0"/>
                        <a:t>10W Chamber Speaker x2 </a:t>
                      </a:r>
                      <a:endParaRPr lang="en-US" altLang="zh-TW" sz="11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baseline="0" dirty="0" smtClean="0"/>
                        <a:t>VGA D-sub x1</a:t>
                      </a: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smtClean="0"/>
                        <a:t>HDMI x</a:t>
                      </a:r>
                      <a:r>
                        <a:rPr lang="en-US" altLang="zh-TW" sz="1100" baseline="0" dirty="0" smtClean="0"/>
                        <a:t>2</a:t>
                      </a:r>
                    </a:p>
                    <a:p>
                      <a:pPr algn="ctr"/>
                      <a:r>
                        <a:rPr lang="en-US" altLang="zh-TW" sz="1100" baseline="0" dirty="0" smtClean="0"/>
                        <a:t>MHL x1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 smtClean="0"/>
                        <a:t>USB Type A x1</a:t>
                      </a:r>
                      <a:endParaRPr lang="en-US" altLang="zh-TW" sz="1100" b="0" i="0" baseline="0" dirty="0" smtClean="0"/>
                    </a:p>
                    <a:p>
                      <a:pPr algn="ctr"/>
                      <a:r>
                        <a:rPr lang="en-US" altLang="zh-TW" sz="1100" baseline="0" dirty="0" smtClean="0"/>
                        <a:t>USB Type mini B x1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Audio In</a:t>
                      </a:r>
                      <a:r>
                        <a:rPr lang="en-US" altLang="zh-TW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x1</a:t>
                      </a:r>
                    </a:p>
                    <a:p>
                      <a:pPr algn="ctr"/>
                      <a:r>
                        <a:rPr lang="en-US" altLang="zh-TW" sz="1100" baseline="0" dirty="0" smtClean="0"/>
                        <a:t>Audio out x1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RS232 x1</a:t>
                      </a:r>
                      <a:endParaRPr lang="en-US" altLang="zh-TW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baseline="0" dirty="0" smtClean="0"/>
                        <a:t>Monitor Out x1</a:t>
                      </a: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5W Chamber Speaker x1</a:t>
                      </a:r>
                      <a:endParaRPr lang="zh-TW" alt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470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Features</a:t>
                      </a:r>
                      <a:endParaRPr lang="zh-TW" altLang="en-US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Features</a:t>
                      </a:r>
                      <a:endParaRPr lang="zh-TW" altLang="en-US" sz="11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 smtClean="0"/>
                        <a:t>Features</a:t>
                      </a:r>
                      <a:endParaRPr lang="zh-TW" altLang="en-US" sz="1100" i="0" dirty="0"/>
                    </a:p>
                  </a:txBody>
                  <a:tcPr anchor="ctr"/>
                </a:tc>
              </a:tr>
              <a:tr h="80076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Carry Bag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CinemaMaster</a:t>
                      </a:r>
                      <a:r>
                        <a:rPr lang="en-US" altLang="zh-TW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Audio+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Input Lag (16.7ms)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Setup Wizard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TW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Optional</a:t>
                      </a:r>
                      <a:r>
                        <a:rPr lang="en-US" altLang="zh-TW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Wireless Kits</a:t>
                      </a:r>
                      <a:endParaRPr lang="en-US" altLang="zh-TW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LumiExpert</a:t>
                      </a:r>
                      <a:endParaRPr lang="en-US" altLang="zh-TW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圓角矩形圖說文字 6"/>
          <p:cNvSpPr/>
          <p:nvPr/>
        </p:nvSpPr>
        <p:spPr>
          <a:xfrm>
            <a:off x="5296884" y="4299941"/>
            <a:ext cx="1435356" cy="432047"/>
          </a:xfrm>
          <a:prstGeom prst="wedgeRoundRectCallout">
            <a:avLst>
              <a:gd name="adj1" fmla="val 61379"/>
              <a:gd name="adj2" fmla="val 27078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err="1">
                <a:solidFill>
                  <a:sysClr val="windowText" lastClr="000000"/>
                </a:solidFill>
              </a:rPr>
              <a:t>LumiExpert</a:t>
            </a:r>
            <a:endParaRPr lang="zh-TW" alt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2605749" y="1403178"/>
            <a:ext cx="1213422" cy="576064"/>
          </a:xfrm>
          <a:prstGeom prst="wedgeRoundRectCallout">
            <a:avLst>
              <a:gd name="adj1" fmla="val -66316"/>
              <a:gd name="adj2" fmla="val 40615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ysClr val="windowText" lastClr="000000"/>
                </a:solidFill>
              </a:rPr>
              <a:t>Better C/R</a:t>
            </a:r>
          </a:p>
          <a:p>
            <a:pPr algn="ctr"/>
            <a:r>
              <a:rPr lang="en-US" altLang="zh-TW" sz="1400" dirty="0" smtClean="0">
                <a:solidFill>
                  <a:sysClr val="windowText" lastClr="000000"/>
                </a:solidFill>
              </a:rPr>
              <a:t>Better Color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5508104" y="1403178"/>
            <a:ext cx="1296144" cy="576064"/>
          </a:xfrm>
          <a:prstGeom prst="wedgeRoundRectCallout">
            <a:avLst>
              <a:gd name="adj1" fmla="val 64719"/>
              <a:gd name="adj2" fmla="val -131655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solidFill>
                  <a:sysClr val="windowText" lastClr="000000"/>
                </a:solidFill>
              </a:rPr>
              <a:t>Affordable </a:t>
            </a:r>
          </a:p>
          <a:p>
            <a:pPr algn="ctr"/>
            <a:r>
              <a:rPr lang="en-US" altLang="zh-TW" sz="1400" dirty="0">
                <a:solidFill>
                  <a:sysClr val="windowText" lastClr="000000"/>
                </a:solidFill>
              </a:rPr>
              <a:t>Price</a:t>
            </a:r>
            <a:endParaRPr lang="zh-TW" alt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2627784" y="3939901"/>
            <a:ext cx="1512168" cy="720080"/>
          </a:xfrm>
          <a:prstGeom prst="wedgeRoundRectCallout">
            <a:avLst>
              <a:gd name="adj1" fmla="val -64100"/>
              <a:gd name="adj2" fmla="val 25723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ysClr val="windowText" lastClr="000000"/>
                </a:solidFill>
              </a:rPr>
              <a:t>Carry Bag</a:t>
            </a:r>
          </a:p>
          <a:p>
            <a:pPr algn="ctr"/>
            <a:r>
              <a:rPr lang="en-US" altLang="zh-TW" sz="1400" dirty="0" err="1" smtClean="0">
                <a:solidFill>
                  <a:sysClr val="windowText" lastClr="000000"/>
                </a:solidFill>
              </a:rPr>
              <a:t>CinemaMasrt</a:t>
            </a:r>
            <a:endParaRPr lang="en-US" altLang="zh-TW" sz="14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altLang="zh-TW" sz="1400" dirty="0" smtClean="0">
                <a:solidFill>
                  <a:sysClr val="windowText" lastClr="000000"/>
                </a:solidFill>
              </a:rPr>
              <a:t>Audio +</a:t>
            </a:r>
          </a:p>
        </p:txBody>
      </p:sp>
      <p:sp>
        <p:nvSpPr>
          <p:cNvPr id="11" name="圓角矩形圖說文字 10"/>
          <p:cNvSpPr/>
          <p:nvPr/>
        </p:nvSpPr>
        <p:spPr>
          <a:xfrm>
            <a:off x="2605749" y="2571750"/>
            <a:ext cx="1213422" cy="576064"/>
          </a:xfrm>
          <a:prstGeom prst="wedgeRoundRectCallout">
            <a:avLst>
              <a:gd name="adj1" fmla="val -66316"/>
              <a:gd name="adj2" fmla="val 48455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ysClr val="windowText" lastClr="000000"/>
                </a:solidFill>
              </a:rPr>
              <a:t>Better Speakers</a:t>
            </a:r>
          </a:p>
        </p:txBody>
      </p:sp>
    </p:spTree>
    <p:extLst>
      <p:ext uri="{BB962C8B-B14F-4D97-AF65-F5344CB8AC3E}">
        <p14:creationId xmlns:p14="http://schemas.microsoft.com/office/powerpoint/2010/main" val="2080486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>
          <a:xfrm>
            <a:off x="611560" y="1203598"/>
            <a:ext cx="7056784" cy="2375741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en-US" altLang="zh-TW" dirty="0" smtClean="0"/>
              <a:t>Specification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69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 flip="none" rotWithShape="1">
              <a:gsLst>
                <a:gs pos="0">
                  <a:srgbClr val="111111"/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Picture 2" descr="http://logok.org/wp-content/uploads/2014/09/BenQ-log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7" t="29878" r="21996" b="29500"/>
            <a:stretch/>
          </p:blipFill>
          <p:spPr bwMode="auto">
            <a:xfrm>
              <a:off x="8110756" y="78180"/>
              <a:ext cx="925740" cy="499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43351017"/>
              </p:ext>
            </p:extLst>
          </p:nvPr>
        </p:nvGraphicFramePr>
        <p:xfrm>
          <a:off x="481980" y="843558"/>
          <a:ext cx="8117854" cy="42062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48914"/>
                <a:gridCol w="2222980"/>
                <a:gridCol w="2222980"/>
                <a:gridCol w="2222980"/>
              </a:tblGrid>
              <a:tr h="260819"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zh-TW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TH671ST</a:t>
                      </a:r>
                      <a:endParaRPr lang="zh-TW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0819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</a:rPr>
                        <a:t>Brightness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3000 lm</a:t>
                      </a:r>
                      <a:endParaRPr lang="zh-TW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0819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</a:rPr>
                        <a:t>Contrast ratio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10000:1 </a:t>
                      </a:r>
                      <a:endParaRPr lang="zh-TW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0819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</a:rPr>
                        <a:t>Color</a:t>
                      </a:r>
                      <a:r>
                        <a:rPr lang="en-US" altLang="zh-TW" sz="1200" b="1" baseline="0" dirty="0" smtClean="0">
                          <a:solidFill>
                            <a:schemeClr val="bg1"/>
                          </a:solidFill>
                        </a:rPr>
                        <a:t> wheel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RGBYCW</a:t>
                      </a:r>
                      <a:endParaRPr lang="zh-TW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0819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</a:rPr>
                        <a:t>Resolution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1920 x 1080</a:t>
                      </a:r>
                      <a:endParaRPr lang="zh-TW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0819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</a:rPr>
                        <a:t>Lamp</a:t>
                      </a:r>
                      <a:r>
                        <a:rPr lang="en-US" altLang="zh-TW" sz="1200" b="1" baseline="0" dirty="0" smtClean="0">
                          <a:solidFill>
                            <a:schemeClr val="bg1"/>
                          </a:solidFill>
                        </a:rPr>
                        <a:t> life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Normal 4500 hours / Economic 10000 hours / </a:t>
                      </a:r>
                      <a:r>
                        <a:rPr lang="en-US" altLang="zh-TW" sz="1200" dirty="0" err="1" smtClean="0">
                          <a:solidFill>
                            <a:schemeClr val="bg1"/>
                          </a:solidFill>
                        </a:rPr>
                        <a:t>SmartEco</a:t>
                      </a: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 10000 hours/ </a:t>
                      </a:r>
                      <a:r>
                        <a:rPr lang="en-US" altLang="zh-TW" sz="1200" dirty="0" err="1" smtClean="0">
                          <a:solidFill>
                            <a:schemeClr val="bg1"/>
                          </a:solidFill>
                        </a:rPr>
                        <a:t>Lamp</a:t>
                      </a:r>
                      <a:r>
                        <a:rPr lang="en-US" altLang="zh-TW" sz="1200" baseline="0" dirty="0" err="1" smtClean="0">
                          <a:solidFill>
                            <a:schemeClr val="bg1"/>
                          </a:solidFill>
                        </a:rPr>
                        <a:t>Save</a:t>
                      </a:r>
                      <a:r>
                        <a:rPr lang="en-US" altLang="zh-TW" sz="1200" baseline="0" dirty="0" smtClean="0">
                          <a:solidFill>
                            <a:schemeClr val="bg1"/>
                          </a:solidFill>
                        </a:rPr>
                        <a:t> 15000 hours</a:t>
                      </a:r>
                      <a:endParaRPr lang="zh-TW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0819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</a:rPr>
                        <a:t>Lens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F = 2.6 ~ 2.78, f = 10.2 ~ 12.24mm</a:t>
                      </a:r>
                      <a:endParaRPr lang="zh-TW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0819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</a:rPr>
                        <a:t>Throw-ratio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0.69 ~ 0.83 (100" @ 1.5 m)</a:t>
                      </a:r>
                      <a:endParaRPr lang="zh-TW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0819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</a:rPr>
                        <a:t>Offset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102.5% ± 2.5%</a:t>
                      </a:r>
                      <a:endParaRPr lang="zh-TW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71480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</a:rPr>
                        <a:t>I/O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PC x1</a:t>
                      </a:r>
                    </a:p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Monitor</a:t>
                      </a:r>
                      <a:r>
                        <a:rPr lang="en-US" altLang="zh-TW" sz="1200" baseline="0" dirty="0" smtClean="0">
                          <a:solidFill>
                            <a:schemeClr val="bg1"/>
                          </a:solidFill>
                        </a:rPr>
                        <a:t> Out x1</a:t>
                      </a:r>
                      <a:endParaRPr lang="en-US" altLang="zh-TW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HDMI x2 </a:t>
                      </a:r>
                    </a:p>
                    <a:p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MHL</a:t>
                      </a:r>
                      <a:r>
                        <a:rPr lang="en-US" altLang="zh-TW" sz="1200" baseline="0" dirty="0" smtClean="0">
                          <a:solidFill>
                            <a:schemeClr val="bg1"/>
                          </a:solidFill>
                        </a:rPr>
                        <a:t> x1 (share w/ HDMI1)</a:t>
                      </a:r>
                      <a:endParaRPr lang="en-US" altLang="zh-TW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bg1"/>
                          </a:solidFill>
                        </a:rPr>
                        <a:t>USB Type A x1 (1.0A supply)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bg1"/>
                          </a:solidFill>
                        </a:rPr>
                        <a:t>USB Type-mini B x1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Audio in x1</a:t>
                      </a:r>
                      <a:endParaRPr lang="zh-TW" altLang="en-US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Audio out</a:t>
                      </a:r>
                      <a:r>
                        <a:rPr lang="en-US" altLang="zh-TW" sz="1200" baseline="0" dirty="0" smtClean="0">
                          <a:solidFill>
                            <a:schemeClr val="bg1"/>
                          </a:solidFill>
                        </a:rPr>
                        <a:t> x1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bg1"/>
                          </a:solidFill>
                        </a:rPr>
                        <a:t>RS232 x1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chemeClr val="bg1"/>
                          </a:solidFill>
                        </a:rPr>
                        <a:t>5W Speaker x1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0819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</a:rPr>
                        <a:t>Noise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altLang="zh-TW" sz="1200" baseline="0" dirty="0" smtClean="0">
                          <a:solidFill>
                            <a:schemeClr val="bg1"/>
                          </a:solidFill>
                        </a:rPr>
                        <a:t>33 / 29 dB</a:t>
                      </a:r>
                      <a:endParaRPr lang="zh-TW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08577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</a:rPr>
                        <a:t>Feature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Low In</a:t>
                      </a:r>
                      <a:r>
                        <a:rPr lang="en-US" altLang="zh-TW" sz="1200" baseline="0" dirty="0" smtClean="0">
                          <a:solidFill>
                            <a:schemeClr val="bg1"/>
                          </a:solidFill>
                        </a:rPr>
                        <a:t>put Lag</a:t>
                      </a:r>
                      <a:endParaRPr lang="en-US" altLang="zh-TW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200" dirty="0" err="1" smtClean="0">
                          <a:solidFill>
                            <a:schemeClr val="bg1"/>
                          </a:solidFill>
                        </a:rPr>
                        <a:t>LumiExpert</a:t>
                      </a:r>
                      <a:endParaRPr lang="en-US" altLang="zh-TW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200" dirty="0" smtClean="0">
                          <a:solidFill>
                            <a:schemeClr val="bg1"/>
                          </a:solidFill>
                        </a:rPr>
                        <a:t>Short Throw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標題 10"/>
          <p:cNvSpPr txBox="1">
            <a:spLocks/>
          </p:cNvSpPr>
          <p:nvPr/>
        </p:nvSpPr>
        <p:spPr>
          <a:xfrm>
            <a:off x="457200" y="79964"/>
            <a:ext cx="7427168" cy="9076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j-cs"/>
              </a:defRPr>
            </a:lvl1pPr>
          </a:lstStyle>
          <a:p>
            <a:r>
              <a:rPr lang="en-US" altLang="zh-TW" sz="4000" dirty="0" smtClean="0">
                <a:solidFill>
                  <a:schemeClr val="bg1"/>
                </a:solidFill>
              </a:rPr>
              <a:t>Specification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>
          <a:xfrm>
            <a:off x="611560" y="987574"/>
            <a:ext cx="6408712" cy="2375741"/>
          </a:xfrm>
        </p:spPr>
        <p:txBody>
          <a:bodyPr/>
          <a:lstStyle/>
          <a:p>
            <a:r>
              <a:rPr lang="en-US" altLang="zh-TW" dirty="0" smtClean="0">
                <a:cs typeface="Arial" pitchFamily="34" charset="0"/>
              </a:rPr>
              <a:t>Features </a:t>
            </a:r>
            <a:r>
              <a:rPr lang="en-US" altLang="zh-TW" dirty="0">
                <a:cs typeface="Arial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0714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7" y="2458608"/>
            <a:ext cx="8819663" cy="2573606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quarter" idx="22"/>
          </p:nvPr>
        </p:nvSpPr>
        <p:spPr>
          <a:xfrm>
            <a:off x="457200" y="915566"/>
            <a:ext cx="8064896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chemeClr val="tx2"/>
                </a:solidFill>
              </a:rPr>
              <a:t>Low Input Lag</a:t>
            </a:r>
          </a:p>
          <a:p>
            <a:pPr marL="179388" indent="-179388"/>
            <a:r>
              <a:rPr lang="en-US" altLang="zh-TW" sz="2000" dirty="0" smtClean="0">
                <a:solidFill>
                  <a:schemeClr val="tx2"/>
                </a:solidFill>
                <a:latin typeface="+mn-lt"/>
                <a:ea typeface="+mn-ea"/>
              </a:rPr>
              <a:t>You will feel the motion control is delayed when </a:t>
            </a:r>
            <a:r>
              <a:rPr lang="en-US" altLang="zh-TW" sz="2000" dirty="0">
                <a:solidFill>
                  <a:schemeClr val="tx2"/>
                </a:solidFill>
                <a:latin typeface="+mn-lt"/>
                <a:ea typeface="+mn-ea"/>
              </a:rPr>
              <a:t>playing </a:t>
            </a:r>
            <a:r>
              <a:rPr lang="en-US" altLang="zh-TW" sz="2000" dirty="0" smtClean="0">
                <a:solidFill>
                  <a:schemeClr val="tx2"/>
                </a:solidFill>
                <a:latin typeface="+mn-lt"/>
                <a:ea typeface="+mn-ea"/>
              </a:rPr>
              <a:t>racing, sports and FPS games.</a:t>
            </a:r>
            <a:endParaRPr lang="en-US" altLang="zh-TW" sz="2000" dirty="0">
              <a:solidFill>
                <a:schemeClr val="tx2"/>
              </a:solidFill>
              <a:latin typeface="+mn-lt"/>
              <a:ea typeface="+mn-ea"/>
            </a:endParaRPr>
          </a:p>
          <a:p>
            <a:pPr marL="179388" indent="-179388"/>
            <a:r>
              <a:rPr lang="en-US" altLang="zh-TW" sz="2000" dirty="0" smtClean="0">
                <a:solidFill>
                  <a:schemeClr val="tx2"/>
                </a:solidFill>
                <a:latin typeface="+mn-lt"/>
                <a:ea typeface="+mn-ea"/>
              </a:rPr>
              <a:t>BenQ gaming projector has the lowest input lag,16ms </a:t>
            </a:r>
            <a:r>
              <a:rPr lang="en-US" altLang="zh-TW" sz="2000" dirty="0">
                <a:solidFill>
                  <a:schemeClr val="tx2"/>
                </a:solidFill>
                <a:latin typeface="+mn-lt"/>
                <a:ea typeface="+mn-ea"/>
              </a:rPr>
              <a:t>(1 frame</a:t>
            </a:r>
            <a:r>
              <a:rPr lang="en-US" altLang="zh-TW" sz="2000" dirty="0" smtClean="0">
                <a:solidFill>
                  <a:schemeClr val="tx2"/>
                </a:solidFill>
                <a:latin typeface="+mn-lt"/>
                <a:ea typeface="+mn-ea"/>
              </a:rPr>
              <a:t>).</a:t>
            </a:r>
            <a:endParaRPr lang="en-US" altLang="zh-TW" sz="2000" dirty="0">
              <a:solidFill>
                <a:schemeClr val="tx2"/>
              </a:solidFill>
              <a:latin typeface="+mn-lt"/>
              <a:ea typeface="+mn-ea"/>
            </a:endParaRPr>
          </a:p>
          <a:p>
            <a:endParaRPr lang="zh-TW" altLang="en-US" dirty="0"/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457200" y="123825"/>
            <a:ext cx="74279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 smtClean="0">
                <a:solidFill>
                  <a:schemeClr val="tx2"/>
                </a:solidFill>
              </a:rPr>
              <a:t>Features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60232" y="4529359"/>
            <a:ext cx="216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</a:rPr>
              <a:t>Low Input Lag: On</a:t>
            </a:r>
            <a:endParaRPr lang="zh-TW" altLang="en-US" b="1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39752" y="4529359"/>
            <a:ext cx="216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</a:rPr>
              <a:t>Low Input Lag: Off</a:t>
            </a:r>
            <a:endParaRPr lang="zh-TW" altLang="en-US" b="1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flipH="1">
            <a:off x="457200" y="948905"/>
            <a:ext cx="7866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err="1" smtClean="0">
                <a:solidFill>
                  <a:schemeClr val="tx2"/>
                </a:solidFill>
              </a:rPr>
              <a:t>LumiExpert</a:t>
            </a:r>
            <a:endParaRPr lang="en-US" altLang="zh-TW" sz="2400" b="1" dirty="0" smtClean="0">
              <a:solidFill>
                <a:schemeClr val="tx2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</a:rPr>
              <a:t>Saving efforts to optimize brightness basing on the actual ambient light.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</a:rPr>
              <a:t>Giving a comfortable viewing experience.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</a:rPr>
              <a:t>Being more flexible to have a indoor big screen projection.</a:t>
            </a:r>
            <a:endParaRPr lang="zh-TW" altLang="en-US" sz="2000" dirty="0">
              <a:solidFill>
                <a:schemeClr val="tx2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0" y="2586473"/>
            <a:ext cx="9144000" cy="2145517"/>
            <a:chOff x="0" y="2499743"/>
            <a:chExt cx="9144000" cy="2145517"/>
          </a:xfrm>
        </p:grpSpPr>
        <p:sp>
          <p:nvSpPr>
            <p:cNvPr id="14" name="梯形 13"/>
            <p:cNvSpPr/>
            <p:nvPr/>
          </p:nvSpPr>
          <p:spPr>
            <a:xfrm rot="16200000" flipH="1" flipV="1">
              <a:off x="6690251" y="2189828"/>
              <a:ext cx="2142150" cy="2765348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梯形 6"/>
            <p:cNvSpPr/>
            <p:nvPr/>
          </p:nvSpPr>
          <p:spPr>
            <a:xfrm rot="16200000">
              <a:off x="318051" y="2183375"/>
              <a:ext cx="2142150" cy="2778252"/>
            </a:xfrm>
            <a:prstGeom prst="trapezoid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252" y="2499743"/>
              <a:ext cx="3600400" cy="2145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75"/>
            <a:stretch/>
          </p:blipFill>
          <p:spPr bwMode="auto">
            <a:xfrm>
              <a:off x="467544" y="2888425"/>
              <a:ext cx="2310708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652" y="2888426"/>
              <a:ext cx="2331672" cy="136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標題 1"/>
          <p:cNvSpPr txBox="1">
            <a:spLocks/>
          </p:cNvSpPr>
          <p:nvPr/>
        </p:nvSpPr>
        <p:spPr bwMode="auto">
          <a:xfrm>
            <a:off x="457200" y="123825"/>
            <a:ext cx="74279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 smtClean="0">
                <a:solidFill>
                  <a:schemeClr val="tx2"/>
                </a:solidFill>
              </a:rPr>
              <a:t>Features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48" y="2485077"/>
            <a:ext cx="3506704" cy="2478147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915566"/>
            <a:ext cx="8064896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b="1" dirty="0" smtClean="0">
                <a:solidFill>
                  <a:schemeClr val="tx2"/>
                </a:solidFill>
              </a:rPr>
              <a:t>Short Throw</a:t>
            </a:r>
          </a:p>
          <a:p>
            <a:pPr marL="179388" indent="-179388"/>
            <a:r>
              <a:rPr lang="en-US" altLang="zh-TW" sz="2000" dirty="0">
                <a:solidFill>
                  <a:schemeClr val="tx2"/>
                </a:solidFill>
                <a:latin typeface="+mn-lt"/>
                <a:ea typeface="+mn-ea"/>
              </a:rPr>
              <a:t>Short-throw design can save efforts to have a big screen projection inn a small room.</a:t>
            </a:r>
          </a:p>
          <a:p>
            <a:pPr marL="179388" indent="-179388"/>
            <a:r>
              <a:rPr lang="en-US" altLang="zh-TW" sz="2000" dirty="0">
                <a:solidFill>
                  <a:schemeClr val="tx2"/>
                </a:solidFill>
                <a:latin typeface="+mn-lt"/>
                <a:ea typeface="+mn-ea"/>
              </a:rPr>
              <a:t>TH671ST can have 100 inched screen at 1.5m.</a:t>
            </a:r>
            <a:endParaRPr lang="zh-TW" altLang="en-US" sz="2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457200" y="123825"/>
            <a:ext cx="74279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 smtClean="0">
                <a:solidFill>
                  <a:schemeClr val="tx2"/>
                </a:solidFill>
              </a:rPr>
              <a:t>Features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6985015" y="2643012"/>
            <a:ext cx="1800200" cy="2305002"/>
            <a:chOff x="6985015" y="2571649"/>
            <a:chExt cx="1800200" cy="2305002"/>
          </a:xfrm>
        </p:grpSpPr>
        <p:sp>
          <p:nvSpPr>
            <p:cNvPr id="6" name="梯形 5"/>
            <p:cNvSpPr/>
            <p:nvPr/>
          </p:nvSpPr>
          <p:spPr>
            <a:xfrm rot="16200000">
              <a:off x="6732614" y="2824050"/>
              <a:ext cx="2305001" cy="1800200"/>
            </a:xfrm>
            <a:prstGeom prst="trapezoi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6991265" y="3026131"/>
              <a:ext cx="1793950" cy="185052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7588672" y="3494721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000000"/>
                  </a:solidFill>
                </a:rPr>
                <a:t>100”</a:t>
              </a:r>
              <a:endParaRPr lang="zh-TW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283968" y="3795140"/>
            <a:ext cx="3312368" cy="955349"/>
            <a:chOff x="4427984" y="3866205"/>
            <a:chExt cx="3312368" cy="955349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2770" y1="58805" x2="22147" y2="63086"/>
                          <a14:backgroundMark x1="25052" y1="70436" x2="33714" y2="79887"/>
                          <a14:backgroundMark x1="47718" y1="81341" x2="59284" y2="7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1" t="23704" r="13623" b="17748"/>
            <a:stretch/>
          </p:blipFill>
          <p:spPr>
            <a:xfrm>
              <a:off x="4427984" y="3987946"/>
              <a:ext cx="1098027" cy="600028"/>
            </a:xfrm>
            <a:prstGeom prst="rect">
              <a:avLst/>
            </a:prstGeom>
          </p:spPr>
        </p:pic>
        <p:sp>
          <p:nvSpPr>
            <p:cNvPr id="15" name="梯形 14"/>
            <p:cNvSpPr/>
            <p:nvPr/>
          </p:nvSpPr>
          <p:spPr>
            <a:xfrm rot="16200000">
              <a:off x="5562127" y="3544652"/>
              <a:ext cx="955349" cy="1598455"/>
            </a:xfrm>
            <a:prstGeom prst="trapezoid">
              <a:avLst>
                <a:gd name="adj" fmla="val 40173"/>
              </a:avLst>
            </a:prstGeom>
            <a:gradFill flip="none" rotWithShape="1">
              <a:gsLst>
                <a:gs pos="0">
                  <a:srgbClr val="FFFF00">
                    <a:alpha val="70000"/>
                  </a:srgbClr>
                </a:gs>
                <a:gs pos="100000">
                  <a:schemeClr val="bg1">
                    <a:alpha val="0"/>
                  </a:schemeClr>
                </a:gs>
                <a:gs pos="23000">
                  <a:srgbClr val="FFFF99">
                    <a:alpha val="7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5292080" y="4311924"/>
              <a:ext cx="2448272" cy="0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6046492" y="4403308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1.5m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64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 bwMode="auto">
          <a:xfrm>
            <a:off x="457200" y="123825"/>
            <a:ext cx="74279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 smtClean="0">
                <a:solidFill>
                  <a:schemeClr val="tx2"/>
                </a:solidFill>
              </a:rPr>
              <a:t>Features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39552" y="801042"/>
            <a:ext cx="8604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Setup Assistant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Follow the friendly setup wizard to step-by-step setup your big screen projection.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With basic menu, users can access the common setting in seconds.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With advanced menu, users can have a detailed setting for the further needs. </a:t>
            </a:r>
            <a:endParaRPr lang="zh-TW" altLang="en-US" sz="2000" dirty="0"/>
          </a:p>
        </p:txBody>
      </p:sp>
      <p:grpSp>
        <p:nvGrpSpPr>
          <p:cNvPr id="5" name="群組 4"/>
          <p:cNvGrpSpPr/>
          <p:nvPr/>
        </p:nvGrpSpPr>
        <p:grpSpPr>
          <a:xfrm>
            <a:off x="827585" y="2552225"/>
            <a:ext cx="3223598" cy="2395789"/>
            <a:chOff x="539553" y="2552225"/>
            <a:chExt cx="3223598" cy="239578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0" t="10638" r="14819" b="10640"/>
            <a:stretch/>
          </p:blipFill>
          <p:spPr bwMode="auto">
            <a:xfrm>
              <a:off x="539553" y="2552225"/>
              <a:ext cx="3223598" cy="202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1433976" y="4578682"/>
              <a:ext cx="1434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Setup Wizard</a:t>
              </a:r>
              <a:endParaRPr lang="zh-TW" altLang="en-US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572000" y="2552225"/>
            <a:ext cx="3816424" cy="2395789"/>
            <a:chOff x="4283968" y="2552225"/>
            <a:chExt cx="3816424" cy="2395789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2552225"/>
              <a:ext cx="3816424" cy="2026458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5574383" y="4578682"/>
              <a:ext cx="1235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Basic Menu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59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 bwMode="auto">
          <a:xfrm>
            <a:off x="457200" y="123825"/>
            <a:ext cx="74279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 smtClean="0">
                <a:solidFill>
                  <a:schemeClr val="tx2"/>
                </a:solidFill>
              </a:rPr>
              <a:t>Features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5" y="91556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Optional Wireless Kits</a:t>
            </a:r>
          </a:p>
          <a:p>
            <a:r>
              <a:rPr lang="en-US" altLang="zh-TW" sz="2000" dirty="0" smtClean="0"/>
              <a:t>One –stop home </a:t>
            </a:r>
            <a:r>
              <a:rPr lang="en-US" altLang="zh-TW" sz="2000" dirty="0"/>
              <a:t>e</a:t>
            </a:r>
            <a:r>
              <a:rPr lang="en-US" altLang="zh-TW" sz="2000" dirty="0" smtClean="0"/>
              <a:t>ntertainment without wires. Enjoy you favorites everywhere in your house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139702"/>
            <a:ext cx="6552728" cy="275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_W">
  <a:themeElements>
    <a:clrScheme name="BenQ">
      <a:dk1>
        <a:srgbClr val="3A126C"/>
      </a:dk1>
      <a:lt1>
        <a:srgbClr val="FFFFFF"/>
      </a:lt1>
      <a:dk2>
        <a:srgbClr val="3A126C"/>
      </a:dk2>
      <a:lt2>
        <a:srgbClr val="FFFFFF"/>
      </a:lt2>
      <a:accent1>
        <a:srgbClr val="8B51AF"/>
      </a:accent1>
      <a:accent2>
        <a:srgbClr val="F7CA5B"/>
      </a:accent2>
      <a:accent3>
        <a:srgbClr val="A4CD3B"/>
      </a:accent3>
      <a:accent4>
        <a:srgbClr val="F15651"/>
      </a:accent4>
      <a:accent5>
        <a:srgbClr val="3782C3"/>
      </a:accent5>
      <a:accent6>
        <a:srgbClr val="D9AFF3"/>
      </a:accent6>
      <a:hlink>
        <a:srgbClr val="3A126C"/>
      </a:hlink>
      <a:folHlink>
        <a:srgbClr val="AC7BE9"/>
      </a:folHlink>
    </a:clrScheme>
    <a:fontScheme name="BenQ">
      <a:majorFont>
        <a:latin typeface="Gill Sans MT"/>
        <a:ea typeface="微軟正黑體"/>
        <a:cs typeface=""/>
      </a:majorFont>
      <a:minorFont>
        <a:latin typeface="Gill Sans M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88441</TotalTime>
  <Words>624</Words>
  <Application>Microsoft Office PowerPoint</Application>
  <PresentationFormat>On-screen Show (16:9)</PresentationFormat>
  <Paragraphs>147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微軟正黑體</vt:lpstr>
      <vt:lpstr>Arial</vt:lpstr>
      <vt:lpstr>Calibri</vt:lpstr>
      <vt:lpstr>Gill Sans MT</vt:lpstr>
      <vt:lpstr>新細明體</vt:lpstr>
      <vt:lpstr>Symbol</vt:lpstr>
      <vt:lpstr>Times New Roman</vt:lpstr>
      <vt:lpstr>Content_W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BenQ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Andrea Yang</dc:creator>
  <cp:lastModifiedBy>Andrey Taskaev</cp:lastModifiedBy>
  <cp:revision>1463</cp:revision>
  <dcterms:created xsi:type="dcterms:W3CDTF">2011-02-08T02:08:58Z</dcterms:created>
  <dcterms:modified xsi:type="dcterms:W3CDTF">2017-10-17T05:55:35Z</dcterms:modified>
</cp:coreProperties>
</file>