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76" r:id="rId3"/>
    <p:sldId id="319" r:id="rId4"/>
    <p:sldId id="280" r:id="rId5"/>
    <p:sldId id="320" r:id="rId6"/>
    <p:sldId id="321" r:id="rId7"/>
    <p:sldId id="322" r:id="rId8"/>
    <p:sldId id="281" r:id="rId9"/>
    <p:sldId id="305" r:id="rId10"/>
    <p:sldId id="282" r:id="rId11"/>
    <p:sldId id="261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51AF"/>
    <a:srgbClr val="49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深色樣式 1 - 輔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8603FDC-E32A-4AB5-989C-0864C3EAD2B8}" styleName="佈景主題樣式 2 - 輔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12" autoAdjust="0"/>
    <p:restoredTop sz="94698" autoAdjust="0"/>
  </p:normalViewPr>
  <p:slideViewPr>
    <p:cSldViewPr>
      <p:cViewPr varScale="1">
        <p:scale>
          <a:sx n="125" d="100"/>
          <a:sy n="125" d="100"/>
        </p:scale>
        <p:origin x="-283" y="-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42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1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62809-7E24-4DF6-ACEF-71C07091B163}" type="datetimeFigureOut">
              <a:rPr lang="zh-TW" altLang="en-US" smtClean="0"/>
              <a:pPr/>
              <a:t>2014/7/31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91545-575B-442B-8637-57A7637E99E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694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1931D-9D93-4B25-B37C-F0880A285629}" type="datetimeFigureOut">
              <a:rPr lang="zh-TW" altLang="en-US" smtClean="0"/>
              <a:pPr/>
              <a:t>2014/7/31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17FEA-B859-4A25-8B70-056D6A002FE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12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1560" y="1995686"/>
            <a:ext cx="7272808" cy="1008112"/>
          </a:xfrm>
        </p:spPr>
        <p:txBody>
          <a:bodyPr tIns="0" bIns="0" anchor="b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TW" dirty="0" smtClean="0"/>
              <a:t>Presentation Title</a:t>
            </a:r>
            <a:endParaRPr lang="zh-TW" altLang="en-US" dirty="0" smtClean="0"/>
          </a:p>
        </p:txBody>
      </p:sp>
      <p:sp>
        <p:nvSpPr>
          <p:cNvPr id="14" name="文字版面配置區 12"/>
          <p:cNvSpPr>
            <a:spLocks noGrp="1"/>
          </p:cNvSpPr>
          <p:nvPr>
            <p:ph type="body" sz="quarter" idx="18" hasCustomPrompt="1"/>
          </p:nvPr>
        </p:nvSpPr>
        <p:spPr>
          <a:xfrm>
            <a:off x="611560" y="3003798"/>
            <a:ext cx="7272808" cy="432047"/>
          </a:xfrm>
        </p:spPr>
        <p:txBody>
          <a:bodyPr anchor="ctr">
            <a:normAutofit/>
          </a:bodyPr>
          <a:lstStyle>
            <a:lvl1pPr>
              <a:buNone/>
              <a:defRPr sz="24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zh-TW" dirty="0" smtClean="0"/>
              <a:t>(Sub Title)</a:t>
            </a:r>
            <a:endParaRPr lang="zh-TW" altLang="en-US" dirty="0"/>
          </a:p>
        </p:txBody>
      </p:sp>
      <p:sp>
        <p:nvSpPr>
          <p:cNvPr id="15" name="文字版面配置區 12"/>
          <p:cNvSpPr>
            <a:spLocks noGrp="1"/>
          </p:cNvSpPr>
          <p:nvPr>
            <p:ph type="body" sz="quarter" idx="19" hasCustomPrompt="1"/>
          </p:nvPr>
        </p:nvSpPr>
        <p:spPr>
          <a:xfrm>
            <a:off x="611560" y="3795886"/>
            <a:ext cx="3168352" cy="270030"/>
          </a:xfrm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zh-TW" dirty="0" smtClean="0"/>
              <a:t>Presenter’s Name</a:t>
            </a:r>
            <a:endParaRPr lang="zh-TW" altLang="en-US" dirty="0"/>
          </a:p>
        </p:txBody>
      </p:sp>
      <p:sp>
        <p:nvSpPr>
          <p:cNvPr id="16" name="文字版面配置區 12"/>
          <p:cNvSpPr>
            <a:spLocks noGrp="1"/>
          </p:cNvSpPr>
          <p:nvPr>
            <p:ph type="body" sz="quarter" idx="20" hasCustomPrompt="1"/>
          </p:nvPr>
        </p:nvSpPr>
        <p:spPr>
          <a:xfrm>
            <a:off x="611559" y="4065919"/>
            <a:ext cx="3168352" cy="216025"/>
          </a:xfrm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zh-TW" dirty="0" smtClean="0"/>
              <a:t>Department / Title</a:t>
            </a:r>
            <a:endParaRPr lang="zh-TW" altLang="en-US" dirty="0"/>
          </a:p>
        </p:txBody>
      </p:sp>
      <p:sp>
        <p:nvSpPr>
          <p:cNvPr id="17" name="文字版面配置區 12"/>
          <p:cNvSpPr>
            <a:spLocks noGrp="1"/>
          </p:cNvSpPr>
          <p:nvPr>
            <p:ph type="body" sz="quarter" idx="21" hasCustomPrompt="1"/>
          </p:nvPr>
        </p:nvSpPr>
        <p:spPr>
          <a:xfrm>
            <a:off x="611559" y="4281945"/>
            <a:ext cx="3168352" cy="216023"/>
          </a:xfrm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zh-TW" dirty="0" smtClean="0"/>
              <a:t>Company Name</a:t>
            </a:r>
            <a:endParaRPr lang="zh-TW" altLang="en-US" dirty="0"/>
          </a:p>
        </p:txBody>
      </p:sp>
      <p:sp>
        <p:nvSpPr>
          <p:cNvPr id="18" name="文字版面配置區 12"/>
          <p:cNvSpPr>
            <a:spLocks noGrp="1"/>
          </p:cNvSpPr>
          <p:nvPr>
            <p:ph type="body" sz="quarter" idx="22" hasCustomPrompt="1"/>
          </p:nvPr>
        </p:nvSpPr>
        <p:spPr>
          <a:xfrm>
            <a:off x="611559" y="4497968"/>
            <a:ext cx="3168352" cy="216025"/>
          </a:xfrm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altLang="zh-TW" dirty="0" smtClean="0"/>
              <a:t>Date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427168" cy="90761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13588"/>
            <a:ext cx="4040188" cy="47982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3154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4015" y="1113588"/>
            <a:ext cx="4039200" cy="47982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4015" y="1631157"/>
            <a:ext cx="4041775" cy="3154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方塊 2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6" y="789552"/>
            <a:ext cx="3008313" cy="7020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789552"/>
            <a:ext cx="5111750" cy="4158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545636"/>
            <a:ext cx="3008313" cy="34023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7139136" cy="3747864"/>
          </a:xfrm>
        </p:spPr>
        <p:txBody>
          <a:bodyPr vert="eaVert"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95486"/>
            <a:ext cx="894928" cy="4752528"/>
          </a:xfrm>
        </p:spPr>
        <p:txBody>
          <a:bodyPr vert="eaVert"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019800" cy="4742036"/>
          </a:xfrm>
        </p:spPr>
        <p:txBody>
          <a:bodyPr vert="eaVert"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w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版面配置區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1560" y="844082"/>
            <a:ext cx="4248472" cy="2375741"/>
          </a:xfrm>
        </p:spPr>
        <p:txBody>
          <a:bodyPr anchor="ctr" anchorCtr="0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>
                <a:solidFill>
                  <a:srgbClr val="492582"/>
                </a:solidFill>
                <a:latin typeface="+mj-lt"/>
                <a:ea typeface="+mj-ea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TW" dirty="0" smtClean="0"/>
              <a:t>New Section Title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p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版面配置區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1560" y="844082"/>
            <a:ext cx="4248472" cy="2375741"/>
          </a:xfrm>
        </p:spPr>
        <p:txBody>
          <a:bodyPr anchor="ctr" anchorCtr="0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TW" dirty="0" smtClean="0"/>
              <a:t>New Section Title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_w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  <p:sp>
        <p:nvSpPr>
          <p:cNvPr id="6" name="文字版面配置區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7544" y="195486"/>
            <a:ext cx="7426800" cy="9072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>
                <a:solidFill>
                  <a:srgbClr val="492582"/>
                </a:solidFill>
                <a:latin typeface="+mj-lt"/>
                <a:ea typeface="+mj-ea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TW" dirty="0" smtClean="0"/>
              <a:t>Heading Level</a:t>
            </a:r>
            <a:endParaRPr lang="zh-TW" altLang="en-US" dirty="0" smtClean="0"/>
          </a:p>
        </p:txBody>
      </p:sp>
      <p:sp>
        <p:nvSpPr>
          <p:cNvPr id="17" name="內容版面配置區 16"/>
          <p:cNvSpPr>
            <a:spLocks noGrp="1"/>
          </p:cNvSpPr>
          <p:nvPr>
            <p:ph sz="quarter" idx="22" hasCustomPrompt="1"/>
          </p:nvPr>
        </p:nvSpPr>
        <p:spPr>
          <a:xfrm>
            <a:off x="467544" y="1221601"/>
            <a:ext cx="8064896" cy="3726415"/>
          </a:xfrm>
        </p:spPr>
        <p:txBody>
          <a:bodyPr/>
          <a:lstStyle>
            <a:lvl1pPr>
              <a:defRPr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en-US" altLang="zh-TW" dirty="0" smtClean="0"/>
              <a:t>First Line</a:t>
            </a:r>
            <a:endParaRPr lang="zh-TW" altLang="en-US" dirty="0" smtClean="0"/>
          </a:p>
          <a:p>
            <a:pPr lvl="1"/>
            <a:r>
              <a:rPr lang="en-US" altLang="zh-TW" dirty="0" smtClean="0"/>
              <a:t>Second Line</a:t>
            </a:r>
            <a:endParaRPr lang="zh-TW" altLang="en-US" dirty="0" smtClean="0"/>
          </a:p>
          <a:p>
            <a:pPr lvl="2"/>
            <a:r>
              <a:rPr lang="en-US" altLang="zh-TW" dirty="0" smtClean="0"/>
              <a:t>Third Line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_p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  <p:sp>
        <p:nvSpPr>
          <p:cNvPr id="6" name="文字版面配置區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7544" y="195486"/>
            <a:ext cx="7426800" cy="9072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60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TW" dirty="0" smtClean="0"/>
              <a:t>Heading Level</a:t>
            </a:r>
            <a:endParaRPr lang="zh-TW" altLang="en-US" dirty="0" smtClean="0"/>
          </a:p>
        </p:txBody>
      </p:sp>
      <p:sp>
        <p:nvSpPr>
          <p:cNvPr id="17" name="內容版面配置區 16"/>
          <p:cNvSpPr>
            <a:spLocks noGrp="1"/>
          </p:cNvSpPr>
          <p:nvPr>
            <p:ph sz="quarter" idx="22" hasCustomPrompt="1"/>
          </p:nvPr>
        </p:nvSpPr>
        <p:spPr>
          <a:xfrm>
            <a:off x="467544" y="1221601"/>
            <a:ext cx="8064896" cy="372641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altLang="zh-TW" dirty="0" smtClean="0"/>
              <a:t>First Line</a:t>
            </a:r>
            <a:endParaRPr lang="zh-TW" altLang="en-US" dirty="0" smtClean="0"/>
          </a:p>
          <a:p>
            <a:pPr lvl="1"/>
            <a:r>
              <a:rPr lang="en-US" altLang="zh-TW" dirty="0" smtClean="0"/>
              <a:t>Second Line</a:t>
            </a:r>
            <a:endParaRPr lang="zh-TW" altLang="en-US" dirty="0" smtClean="0"/>
          </a:p>
          <a:p>
            <a:pPr lvl="2"/>
            <a:r>
              <a:rPr lang="en-US" altLang="zh-TW" dirty="0" smtClean="0"/>
              <a:t>Third Line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5858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5858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文字方塊 5"/>
          <p:cNvSpPr txBox="1"/>
          <p:nvPr userDrawn="1"/>
        </p:nvSpPr>
        <p:spPr>
          <a:xfrm>
            <a:off x="395536" y="4982766"/>
            <a:ext cx="3429000" cy="160734"/>
          </a:xfrm>
          <a:prstGeom prst="rect">
            <a:avLst/>
          </a:prstGeom>
          <a:noFill/>
        </p:spPr>
        <p:txBody>
          <a:bodyPr lIns="72000" rIns="72000" anchor="b">
            <a:noAutofit/>
          </a:bodyPr>
          <a:lstStyle/>
          <a:p>
            <a:pPr>
              <a:defRPr/>
            </a:pPr>
            <a:r>
              <a:rPr lang="en-US" altLang="zh-TW" sz="600" dirty="0" smtClean="0">
                <a:solidFill>
                  <a:schemeClr val="bg1">
                    <a:lumMod val="75000"/>
                  </a:schemeClr>
                </a:solidFill>
                <a:latin typeface="Gill Sans MT" pitchFamily="34" charset="0"/>
                <a:ea typeface="微軟正黑體" pitchFamily="34" charset="-120"/>
                <a:cs typeface="Times New Roman" pitchFamily="18" charset="0"/>
                <a:sym typeface="Symbol" pitchFamily="18" charset="2"/>
              </a:rPr>
              <a:t>Confidential.  © BenQ Corporation, all rights reserved.</a:t>
            </a:r>
            <a:endParaRPr lang="zh-TW" altLang="en-US" sz="600" dirty="0">
              <a:solidFill>
                <a:schemeClr val="bg1">
                  <a:lumMod val="75000"/>
                </a:schemeClr>
              </a:solidFill>
              <a:latin typeface="Gill Sans MT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427168" cy="907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075240" cy="3747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5" r:id="rId3"/>
    <p:sldLayoutId id="2147483650" r:id="rId4"/>
    <p:sldLayoutId id="2147483664" r:id="rId5"/>
    <p:sldLayoutId id="2147483652" r:id="rId6"/>
    <p:sldLayoutId id="2147483653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492582"/>
          </a:solidFill>
          <a:latin typeface="Gill Sans MT" pitchFamily="34" charset="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92582"/>
          </a:solidFill>
          <a:latin typeface="Gill Sans MT" pitchFamily="34" charset="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492582"/>
          </a:solidFill>
          <a:latin typeface="Gill Sans MT" pitchFamily="34" charset="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492582"/>
          </a:solidFill>
          <a:latin typeface="Gill Sans M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492582"/>
          </a:solidFill>
          <a:latin typeface="Gill Sans MT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492582"/>
          </a:solidFill>
          <a:latin typeface="Gill Sans M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MX842UST/MW843UST 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Sales kit 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altLang="zh-TW" dirty="0" err="1" smtClean="0"/>
              <a:t>BenQ</a:t>
            </a:r>
            <a:r>
              <a:rPr lang="en-US" altLang="zh-TW" dirty="0" smtClean="0"/>
              <a:t> Taipei Product Center</a:t>
            </a:r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字方塊 18"/>
          <p:cNvSpPr txBox="1"/>
          <p:nvPr/>
        </p:nvSpPr>
        <p:spPr>
          <a:xfrm>
            <a:off x="5364088" y="2715766"/>
            <a:ext cx="31683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zh-TW" sz="1400" b="1" dirty="0" smtClean="0"/>
              <a:t>Easy-steps to perfect installation</a:t>
            </a:r>
          </a:p>
          <a:p>
            <a:pPr marL="342900" indent="-342900">
              <a:buAutoNum type="arabicPeriod"/>
            </a:pPr>
            <a:r>
              <a:rPr lang="en-US" altLang="zh-TW" sz="1400" dirty="0" smtClean="0"/>
              <a:t>Place the chart on the wall </a:t>
            </a:r>
          </a:p>
          <a:p>
            <a:pPr marL="342900" indent="-342900">
              <a:buAutoNum type="arabicPeriod"/>
            </a:pPr>
            <a:r>
              <a:rPr lang="en-US" altLang="zh-TW" sz="1400" dirty="0" smtClean="0"/>
              <a:t>Select the image size and find the upper line of screen.</a:t>
            </a:r>
          </a:p>
          <a:p>
            <a:pPr marL="342900" indent="-342900">
              <a:buAutoNum type="arabicPeriod"/>
            </a:pPr>
            <a:r>
              <a:rPr lang="en-US" altLang="zh-TW" sz="1400" dirty="0" smtClean="0"/>
              <a:t>Mount the screen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altLang="zh-TW" sz="1400" dirty="0" smtClean="0"/>
              <a:t>Mount the wall plate</a:t>
            </a:r>
          </a:p>
          <a:p>
            <a:pPr marL="342900" indent="-342900">
              <a:buAutoNum type="arabicPeriod" startAt="4"/>
            </a:pPr>
            <a:r>
              <a:rPr lang="en-US" altLang="zh-TW" sz="1400" dirty="0" smtClean="0"/>
              <a:t>Mount the wall mount </a:t>
            </a:r>
          </a:p>
          <a:p>
            <a:pPr marL="342900" indent="-342900">
              <a:buAutoNum type="arabicPeriod" startAt="6"/>
            </a:pPr>
            <a:r>
              <a:rPr lang="en-US" altLang="zh-TW" sz="1400" dirty="0" smtClean="0"/>
              <a:t>Adjust the ruler on the side to meet desired image size. (70”-105”) </a:t>
            </a:r>
          </a:p>
        </p:txBody>
      </p:sp>
      <p:sp>
        <p:nvSpPr>
          <p:cNvPr id="14" name="矩形 13"/>
          <p:cNvSpPr/>
          <p:nvPr/>
        </p:nvSpPr>
        <p:spPr>
          <a:xfrm>
            <a:off x="611560" y="2571750"/>
            <a:ext cx="3600400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mpd="thickThin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2" descr="cid:046180307@16012014-16AA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9672" y="1203598"/>
            <a:ext cx="720080" cy="17281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22" name="群組 21"/>
          <p:cNvGrpSpPr/>
          <p:nvPr/>
        </p:nvGrpSpPr>
        <p:grpSpPr>
          <a:xfrm>
            <a:off x="2542033" y="1135667"/>
            <a:ext cx="2750047" cy="1580099"/>
            <a:chOff x="3624394" y="555526"/>
            <a:chExt cx="2750047" cy="1580099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4394" y="555526"/>
              <a:ext cx="2750047" cy="1580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矩形 17"/>
            <p:cNvSpPr/>
            <p:nvPr/>
          </p:nvSpPr>
          <p:spPr>
            <a:xfrm rot="240000">
              <a:off x="4237395" y="1265422"/>
              <a:ext cx="1800200" cy="792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1" name="手繪多邊形 10"/>
          <p:cNvSpPr/>
          <p:nvPr/>
        </p:nvSpPr>
        <p:spPr>
          <a:xfrm>
            <a:off x="2735833" y="2334781"/>
            <a:ext cx="1980183" cy="2613233"/>
          </a:xfrm>
          <a:custGeom>
            <a:avLst/>
            <a:gdLst>
              <a:gd name="connsiteX0" fmla="*/ 16043 w 2646948"/>
              <a:gd name="connsiteY0" fmla="*/ 481264 h 4459706"/>
              <a:gd name="connsiteX1" fmla="*/ 48127 w 2646948"/>
              <a:gd name="connsiteY1" fmla="*/ 4459706 h 4459706"/>
              <a:gd name="connsiteX2" fmla="*/ 2646948 w 2646948"/>
              <a:gd name="connsiteY2" fmla="*/ 0 h 4459706"/>
              <a:gd name="connsiteX3" fmla="*/ 0 w 2646948"/>
              <a:gd name="connsiteY3" fmla="*/ 529390 h 445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6948" h="4459706">
                <a:moveTo>
                  <a:pt x="16043" y="481264"/>
                </a:moveTo>
                <a:lnTo>
                  <a:pt x="48127" y="4459706"/>
                </a:lnTo>
                <a:lnTo>
                  <a:pt x="2646948" y="0"/>
                </a:lnTo>
                <a:lnTo>
                  <a:pt x="0" y="529390"/>
                </a:lnTo>
              </a:path>
            </a:pathLst>
          </a:custGeom>
          <a:solidFill>
            <a:schemeClr val="accent5">
              <a:lumMod val="20000"/>
              <a:lumOff val="80000"/>
              <a:alpha val="56000"/>
            </a:schemeClr>
          </a:solidFill>
          <a:ln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接點 9"/>
          <p:cNvCxnSpPr/>
          <p:nvPr/>
        </p:nvCxnSpPr>
        <p:spPr>
          <a:xfrm>
            <a:off x="2723352" y="1177054"/>
            <a:ext cx="0" cy="378000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圖片 16" descr="MX850UST_Regular_Right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3238354" y="1444396"/>
            <a:ext cx="2050110" cy="1584176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3347864" y="1131590"/>
            <a:ext cx="2272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solidFill>
                  <a:schemeClr val="accent6">
                    <a:lumMod val="25000"/>
                  </a:schemeClr>
                </a:solidFill>
              </a:rPr>
              <a:t>40mm </a:t>
            </a:r>
          </a:p>
          <a:p>
            <a:r>
              <a:rPr lang="en-US" altLang="zh-TW" sz="1400" dirty="0">
                <a:solidFill>
                  <a:schemeClr val="accent6">
                    <a:lumMod val="25000"/>
                  </a:schemeClr>
                </a:solidFill>
              </a:rPr>
              <a:t>V</a:t>
            </a:r>
            <a:r>
              <a:rPr lang="en-US" altLang="zh-TW" sz="1400" dirty="0" smtClean="0">
                <a:solidFill>
                  <a:schemeClr val="accent6">
                    <a:lumMod val="25000"/>
                  </a:schemeClr>
                </a:solidFill>
              </a:rPr>
              <a:t>ertical offset adjustment. </a:t>
            </a:r>
            <a:endParaRPr lang="zh-TW" altLang="en-US" sz="1400" dirty="0">
              <a:solidFill>
                <a:schemeClr val="accent6">
                  <a:lumMod val="25000"/>
                </a:schemeClr>
              </a:solidFill>
            </a:endParaRPr>
          </a:p>
        </p:txBody>
      </p:sp>
      <p:cxnSp>
        <p:nvCxnSpPr>
          <p:cNvPr id="12" name="直線單箭頭接點 11"/>
          <p:cNvCxnSpPr/>
          <p:nvPr/>
        </p:nvCxnSpPr>
        <p:spPr>
          <a:xfrm>
            <a:off x="3275856" y="1185119"/>
            <a:ext cx="0" cy="18900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D:\Documents\3.Marcom\PM material\Product Photo\MX852UST_MW853UST\MX852UST_300K\300K\Mount_Left45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60" y="3075806"/>
            <a:ext cx="2016224" cy="1168494"/>
          </a:xfrm>
          <a:prstGeom prst="rect">
            <a:avLst/>
          </a:prstGeom>
          <a:noFill/>
        </p:spPr>
      </p:pic>
      <p:pic>
        <p:nvPicPr>
          <p:cNvPr id="2051" name="Picture 3" descr="D:\Documents\3.Marcom\PM material\Product Photo\MX852UST_MW853UST\MX852UST_300K\300K\Mount_Extend_Left45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80528" y="3867894"/>
            <a:ext cx="2880320" cy="1162499"/>
          </a:xfrm>
          <a:prstGeom prst="rect">
            <a:avLst/>
          </a:prstGeom>
          <a:noFill/>
        </p:spPr>
      </p:pic>
      <p:sp>
        <p:nvSpPr>
          <p:cNvPr id="24" name="文字方塊 23"/>
          <p:cNvSpPr txBox="1"/>
          <p:nvPr/>
        </p:nvSpPr>
        <p:spPr>
          <a:xfrm>
            <a:off x="5364088" y="1707654"/>
            <a:ext cx="2448272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/>
              <a:t>Benefits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Installation chart is designed for locating wall mount position </a:t>
            </a:r>
          </a:p>
        </p:txBody>
      </p:sp>
      <p:sp>
        <p:nvSpPr>
          <p:cNvPr id="25" name="標題 1"/>
          <p:cNvSpPr txBox="1">
            <a:spLocks/>
          </p:cNvSpPr>
          <p:nvPr/>
        </p:nvSpPr>
        <p:spPr>
          <a:xfrm>
            <a:off x="457200" y="205978"/>
            <a:ext cx="7427168" cy="90761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92582"/>
                </a:solidFill>
                <a:effectLst/>
                <a:uLnTx/>
                <a:uFillTx/>
                <a:latin typeface="Gill Sans MT" pitchFamily="34" charset="0"/>
                <a:ea typeface="微軟正黑體" pitchFamily="34" charset="-120"/>
                <a:cs typeface="+mj-cs"/>
              </a:rPr>
              <a:t>User-friendly – Installation</a:t>
            </a:r>
            <a:r>
              <a:rPr kumimoji="0" lang="en-US" altLang="zh-TW" sz="2800" b="0" i="0" u="none" strike="noStrike" kern="1200" cap="none" spc="0" normalizeH="0" noProof="0" dirty="0" smtClean="0">
                <a:ln>
                  <a:noFill/>
                </a:ln>
                <a:solidFill>
                  <a:srgbClr val="492582"/>
                </a:solidFill>
                <a:effectLst/>
                <a:uLnTx/>
                <a:uFillTx/>
                <a:latin typeface="Gill Sans MT" pitchFamily="34" charset="0"/>
                <a:ea typeface="微軟正黑體" pitchFamily="34" charset="-120"/>
                <a:cs typeface="+mj-cs"/>
              </a:rPr>
              <a:t> Chart</a:t>
            </a: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492582"/>
              </a:solidFill>
              <a:effectLst/>
              <a:uLnTx/>
              <a:uFillTx/>
              <a:latin typeface="Gill Sans MT" pitchFamily="34" charset="0"/>
              <a:ea typeface="微軟正黑體" pitchFamily="34" charset="-120"/>
              <a:cs typeface="+mj-cs"/>
            </a:endParaRPr>
          </a:p>
        </p:txBody>
      </p:sp>
      <p:cxnSp>
        <p:nvCxnSpPr>
          <p:cNvPr id="27" name="直線單箭頭接點 26"/>
          <p:cNvCxnSpPr/>
          <p:nvPr/>
        </p:nvCxnSpPr>
        <p:spPr>
          <a:xfrm flipV="1">
            <a:off x="251520" y="4011910"/>
            <a:ext cx="1656184" cy="216024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08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 idx="4294967295"/>
          </p:nvPr>
        </p:nvSpPr>
        <p:spPr>
          <a:xfrm>
            <a:off x="432048" y="339502"/>
            <a:ext cx="4499992" cy="432272"/>
          </a:xfrm>
        </p:spPr>
        <p:txBody>
          <a:bodyPr>
            <a:noAutofit/>
          </a:bodyPr>
          <a:lstStyle/>
          <a:p>
            <a:r>
              <a:rPr lang="en-US" altLang="zh-TW" sz="2800" dirty="0" smtClean="0"/>
              <a:t>MX842UST/MW843UST </a:t>
            </a:r>
            <a:endParaRPr lang="zh-TW" altLang="en-US" sz="2800" dirty="0"/>
          </a:p>
        </p:txBody>
      </p:sp>
      <p:pic>
        <p:nvPicPr>
          <p:cNvPr id="1026" name="Picture 2" descr="D:\Documents\3.Marcom\PM material\Product Photo\MX852UST_MW853UST\MX852UST_300K\300K\MX852UST_Regular_Left45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98544" y="987574"/>
            <a:ext cx="3516107" cy="3127437"/>
          </a:xfrm>
          <a:prstGeom prst="rect">
            <a:avLst/>
          </a:prstGeom>
          <a:noFill/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688924"/>
              </p:ext>
            </p:extLst>
          </p:nvPr>
        </p:nvGraphicFramePr>
        <p:xfrm>
          <a:off x="467544" y="1491630"/>
          <a:ext cx="4248472" cy="27597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8472"/>
              </a:tblGrid>
              <a:tr h="307314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3000AL high brightness</a:t>
                      </a:r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7314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Mirror type Ultra short throw </a:t>
                      </a:r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7314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7000 long lamp life</a:t>
                      </a:r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9876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Easy installation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baseline="0" dirty="0" smtClean="0"/>
                        <a:t>       Wall mount bundle and slide in design.</a:t>
                      </a:r>
                      <a:endParaRPr lang="en-US" altLang="zh-TW" sz="1400" dirty="0" smtClean="0"/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7314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SmartEco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eco cycle system 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b="0" dirty="0" smtClean="0"/>
                        <a:t>       </a:t>
                      </a:r>
                      <a:r>
                        <a:rPr lang="en-US" altLang="zh-TW" sz="1400" b="0" dirty="0" err="1" smtClean="0"/>
                        <a:t>SmartEco</a:t>
                      </a:r>
                      <a:r>
                        <a:rPr lang="en-US" altLang="zh-TW" sz="1400" b="0" baseline="0" dirty="0" smtClean="0"/>
                        <a:t> mode/ Eco blank and auto power off</a:t>
                      </a:r>
                      <a:endParaRPr lang="en-US" altLang="zh-TW" sz="1400" b="0" dirty="0" smtClean="0"/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7314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 control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baseline="0" dirty="0" smtClean="0"/>
                        <a:t>      Best solution for school IT Manager for monitoring. </a:t>
                      </a:r>
                      <a:endParaRPr lang="en-US" altLang="zh-TW" sz="1400" dirty="0" smtClean="0"/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7314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Various 3D format </a:t>
                      </a:r>
                    </a:p>
                  </a:txBody>
                  <a:tcPr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5" name="群組 14"/>
          <p:cNvGrpSpPr/>
          <p:nvPr/>
        </p:nvGrpSpPr>
        <p:grpSpPr>
          <a:xfrm>
            <a:off x="5004048" y="3795886"/>
            <a:ext cx="3816424" cy="648072"/>
            <a:chOff x="4211960" y="4011910"/>
            <a:chExt cx="4608512" cy="864096"/>
          </a:xfrm>
        </p:grpSpPr>
        <p:grpSp>
          <p:nvGrpSpPr>
            <p:cNvPr id="6" name="群組 5"/>
            <p:cNvGrpSpPr/>
            <p:nvPr/>
          </p:nvGrpSpPr>
          <p:grpSpPr>
            <a:xfrm>
              <a:off x="4211960" y="4011910"/>
              <a:ext cx="4608512" cy="864096"/>
              <a:chOff x="5076056" y="555526"/>
              <a:chExt cx="4296122" cy="864096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5076056" y="555526"/>
                <a:ext cx="4296122" cy="86409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0" name="Picture 1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61978" y="843559"/>
                <a:ext cx="585347" cy="269810"/>
              </a:xfrm>
              <a:prstGeom prst="rect">
                <a:avLst/>
              </a:prstGeom>
              <a:noFill/>
              <a:ln w="1">
                <a:noFill/>
                <a:miter lim="800000"/>
                <a:headEnd/>
                <a:tailEnd type="none" w="med" len="med"/>
              </a:ln>
              <a:effectLst/>
            </p:spPr>
          </p:pic>
          <p:pic>
            <p:nvPicPr>
              <p:cNvPr id="9" name="Picture 1" descr="http://www.unitek-global.com/images/hdmi_logo.JPG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1579" y="843558"/>
                <a:ext cx="865932" cy="288032"/>
              </a:xfrm>
              <a:prstGeom prst="rect">
                <a:avLst/>
              </a:prstGeom>
              <a:noFill/>
            </p:spPr>
          </p:pic>
        </p:grpSp>
        <p:pic>
          <p:nvPicPr>
            <p:cNvPr id="11" name="圖片 10" descr="Crestron.bmp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12160" y="4371950"/>
              <a:ext cx="1023493" cy="216024"/>
            </a:xfrm>
            <a:prstGeom prst="rect">
              <a:avLst/>
            </a:prstGeom>
          </p:spPr>
        </p:pic>
        <p:pic>
          <p:nvPicPr>
            <p:cNvPr id="13" name="圖片 12" descr="Crestron roomview.bmp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40352" y="4184681"/>
              <a:ext cx="844001" cy="576064"/>
            </a:xfrm>
            <a:prstGeom prst="rect">
              <a:avLst/>
            </a:prstGeom>
          </p:spPr>
        </p:pic>
        <p:pic>
          <p:nvPicPr>
            <p:cNvPr id="14" name="圖片 13" descr="pjlink.jpg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20272" y="4299942"/>
              <a:ext cx="687374" cy="300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567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Value Proposition and Product Feature</a:t>
            </a:r>
            <a:endParaRPr lang="zh-TW" altLang="en-US" sz="28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429745"/>
              </p:ext>
            </p:extLst>
          </p:nvPr>
        </p:nvGraphicFramePr>
        <p:xfrm>
          <a:off x="323528" y="2658985"/>
          <a:ext cx="8568953" cy="2042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0779"/>
                <a:gridCol w="2934165"/>
                <a:gridCol w="2384009"/>
              </a:tblGrid>
              <a:tr h="349052">
                <a:tc>
                  <a:txBody>
                    <a:bodyPr/>
                    <a:lstStyle/>
                    <a:p>
                      <a:r>
                        <a:rPr lang="en-US" altLang="zh-TW" sz="1400" b="1" dirty="0" smtClean="0"/>
                        <a:t>Performance </a:t>
                      </a:r>
                      <a:endParaRPr lang="zh-TW" altLang="en-US" sz="1400" b="1" dirty="0"/>
                    </a:p>
                  </a:txBody>
                  <a:tcPr marT="34290" marB="3429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  <a:alpha val="6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b="1" dirty="0" smtClean="0"/>
                        <a:t>Low TCO</a:t>
                      </a:r>
                      <a:endParaRPr lang="zh-TW" altLang="en-US" sz="1400" b="1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  <a:alpha val="6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b="1" dirty="0" smtClean="0"/>
                        <a:t>User friendly </a:t>
                      </a:r>
                      <a:endParaRPr lang="zh-TW" altLang="en-US" sz="1400" b="1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  <a:alpha val="67000"/>
                      </a:schemeClr>
                    </a:solidFill>
                  </a:tcPr>
                </a:tc>
              </a:tr>
              <a:tr h="313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UST throw distance</a:t>
                      </a:r>
                      <a:endParaRPr lang="zh-TW" altLang="en-US" sz="1400" dirty="0"/>
                    </a:p>
                  </a:txBody>
                  <a:tcPr marT="34290" marB="34290"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</a:t>
                      </a:r>
                      <a:r>
                        <a:rPr lang="en-US" altLang="zh-TW" sz="1400" dirty="0" err="1" smtClean="0"/>
                        <a:t>SmartEco</a:t>
                      </a:r>
                      <a:r>
                        <a:rPr lang="en-US" altLang="zh-TW" sz="1400" baseline="0" dirty="0" smtClean="0"/>
                        <a:t> Power Saving</a:t>
                      </a: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Wall</a:t>
                      </a:r>
                      <a:r>
                        <a:rPr lang="en-US" altLang="zh-TW" sz="1400" baseline="0" dirty="0" smtClean="0"/>
                        <a:t> mount bundled</a:t>
                      </a: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3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3,000AL</a:t>
                      </a:r>
                      <a:r>
                        <a:rPr lang="en-US" altLang="zh-TW" sz="1400" baseline="0" dirty="0" smtClean="0"/>
                        <a:t> brightness</a:t>
                      </a:r>
                      <a:endParaRPr lang="zh-TW" altLang="en-US" sz="1400" dirty="0"/>
                    </a:p>
                  </a:txBody>
                  <a:tcPr marT="34290" marB="34290"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Eco Blank </a:t>
                      </a: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Installation</a:t>
                      </a:r>
                      <a:r>
                        <a:rPr lang="en-US" altLang="zh-TW" sz="1400" baseline="0" dirty="0" smtClean="0"/>
                        <a:t> chart </a:t>
                      </a: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3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16:10 Wide</a:t>
                      </a:r>
                      <a:r>
                        <a:rPr lang="en-US" altLang="zh-TW" sz="1400" baseline="0" dirty="0" smtClean="0"/>
                        <a:t> range</a:t>
                      </a:r>
                      <a:r>
                        <a:rPr lang="en-US" altLang="zh-TW" sz="1400" dirty="0" smtClean="0"/>
                        <a:t> resolution</a:t>
                      </a:r>
                      <a:endParaRPr lang="zh-TW" altLang="en-US" sz="1400" dirty="0"/>
                    </a:p>
                  </a:txBody>
                  <a:tcPr marT="34290" marB="34290"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zh-TW" sz="1400" dirty="0" smtClean="0"/>
                        <a:t> LAN control management</a:t>
                      </a:r>
                      <a:r>
                        <a:rPr lang="en-US" altLang="zh-TW" sz="1400" baseline="0" dirty="0" smtClean="0"/>
                        <a:t> </a:t>
                      </a:r>
                      <a:endParaRPr lang="en-US" altLang="zh-TW" sz="1400" dirty="0" smtClean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Upper lamp</a:t>
                      </a:r>
                      <a:r>
                        <a:rPr lang="en-US" altLang="zh-TW" sz="1400" baseline="0" dirty="0" smtClean="0"/>
                        <a:t> door</a:t>
                      </a: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3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Low </a:t>
                      </a: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30dBA noise </a:t>
                      </a:r>
                      <a:endParaRPr lang="zh-TW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 Auto Power Off</a:t>
                      </a:r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8517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r>
                        <a:rPr lang="en-US" altLang="zh-TW" sz="1400" dirty="0" smtClean="0"/>
                        <a:t>13,000:1</a:t>
                      </a:r>
                      <a:r>
                        <a:rPr lang="en-US" altLang="zh-TW" sz="1400" baseline="0" dirty="0" smtClean="0"/>
                        <a:t> </a:t>
                      </a:r>
                      <a:r>
                        <a:rPr lang="en-US" altLang="zh-TW" sz="1400" dirty="0" smtClean="0"/>
                        <a:t>High contrast ratio.</a:t>
                      </a:r>
                      <a:endParaRPr lang="zh-TW" altLang="en-US" sz="1400" dirty="0"/>
                    </a:p>
                  </a:txBody>
                  <a:tcPr marT="34290" marB="34290"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l"/>
                      </a:pPr>
                      <a:endParaRPr lang="zh-TW" altLang="en-US" sz="1400" dirty="0"/>
                    </a:p>
                  </a:txBody>
                  <a:tcPr marT="34290" marB="3429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4" name="圖片 3" descr="MX850UST_Regular_Back45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627534"/>
            <a:ext cx="1975307" cy="2376264"/>
          </a:xfrm>
          <a:prstGeom prst="rect">
            <a:avLst/>
          </a:prstGeom>
        </p:spPr>
      </p:pic>
      <p:pic>
        <p:nvPicPr>
          <p:cNvPr id="5" name="圖片 4" descr="MX850UST_Regular_lef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9752" y="1131590"/>
            <a:ext cx="2194697" cy="1728192"/>
          </a:xfrm>
          <a:prstGeom prst="rect">
            <a:avLst/>
          </a:prstGeom>
        </p:spPr>
      </p:pic>
      <p:pic>
        <p:nvPicPr>
          <p:cNvPr id="6" name="圖片 5" descr="MX850UST_Regular_Left45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4572000" y="627534"/>
            <a:ext cx="2226971" cy="1980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39552" y="997412"/>
            <a:ext cx="5749238" cy="3878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427168" cy="90761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Performance - Shorter distance, Less shadow</a:t>
            </a:r>
            <a:endParaRPr lang="zh-TW" altLang="en-US" sz="28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3347864" y="156363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/>
              <a:t>0.6 ST</a:t>
            </a:r>
          </a:p>
          <a:p>
            <a:r>
              <a:rPr lang="en-US" altLang="zh-TW" sz="1000" dirty="0" smtClean="0"/>
              <a:t>80” @ 1m</a:t>
            </a:r>
            <a:endParaRPr lang="zh-TW" altLang="en-US" sz="10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2267744" y="156363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/>
              <a:t>0.4 ST</a:t>
            </a:r>
          </a:p>
          <a:p>
            <a:r>
              <a:rPr lang="en-US" altLang="zh-TW" sz="1000" dirty="0" smtClean="0"/>
              <a:t>80” @ &gt;0.5m</a:t>
            </a:r>
            <a:endParaRPr lang="zh-TW" altLang="en-US" sz="10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4716016" y="156363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/>
              <a:t>Non-ST</a:t>
            </a:r>
          </a:p>
          <a:p>
            <a:r>
              <a:rPr lang="en-US" altLang="zh-TW" sz="1000" dirty="0" smtClean="0"/>
              <a:t>100” @ 3m</a:t>
            </a:r>
            <a:endParaRPr lang="zh-TW" altLang="en-US" sz="10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6300192" y="1586883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/>
              <a:t>Benefits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dirty="0" smtClean="0"/>
              <a:t>Teachers’ vision will not be affected by the projection light, creating a better teaching experience.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dirty="0" smtClean="0"/>
              <a:t>Projected image will not blocked by teacher and thus students’ viewing experience is improved.</a:t>
            </a:r>
            <a:endParaRPr lang="zh-TW" altLang="en-US" sz="1400" dirty="0"/>
          </a:p>
        </p:txBody>
      </p:sp>
      <p:cxnSp>
        <p:nvCxnSpPr>
          <p:cNvPr id="14" name="直線接點 13"/>
          <p:cNvCxnSpPr/>
          <p:nvPr/>
        </p:nvCxnSpPr>
        <p:spPr>
          <a:xfrm flipH="1">
            <a:off x="1475656" y="2139702"/>
            <a:ext cx="936104" cy="21602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H="1">
            <a:off x="1547664" y="2174208"/>
            <a:ext cx="898602" cy="1477662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H="1">
            <a:off x="2483768" y="1995686"/>
            <a:ext cx="504056" cy="14401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2" name="直線接點 21"/>
          <p:cNvCxnSpPr/>
          <p:nvPr/>
        </p:nvCxnSpPr>
        <p:spPr>
          <a:xfrm flipH="1">
            <a:off x="1691680" y="2067694"/>
            <a:ext cx="1316152" cy="15841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直線接點 25"/>
          <p:cNvCxnSpPr/>
          <p:nvPr/>
        </p:nvCxnSpPr>
        <p:spPr>
          <a:xfrm flipH="1">
            <a:off x="3059832" y="1995686"/>
            <a:ext cx="2232248" cy="288032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flipH="1">
            <a:off x="1907704" y="2067694"/>
            <a:ext cx="3404384" cy="151216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07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Performance - Clear and Beautiful Image</a:t>
            </a:r>
            <a:endParaRPr lang="zh-TW" altLang="en-US" sz="2800" dirty="0"/>
          </a:p>
        </p:txBody>
      </p:sp>
      <p:grpSp>
        <p:nvGrpSpPr>
          <p:cNvPr id="20" name="群組 19"/>
          <p:cNvGrpSpPr/>
          <p:nvPr/>
        </p:nvGrpSpPr>
        <p:grpSpPr>
          <a:xfrm>
            <a:off x="251520" y="1563638"/>
            <a:ext cx="5976664" cy="2455118"/>
            <a:chOff x="251520" y="1700808"/>
            <a:chExt cx="7416824" cy="3024336"/>
          </a:xfrm>
          <a:solidFill>
            <a:schemeClr val="tx1">
              <a:lumMod val="20000"/>
              <a:lumOff val="80000"/>
            </a:schemeClr>
          </a:solidFill>
        </p:grpSpPr>
        <p:sp>
          <p:nvSpPr>
            <p:cNvPr id="15" name="矩形 14"/>
            <p:cNvSpPr/>
            <p:nvPr/>
          </p:nvSpPr>
          <p:spPr>
            <a:xfrm>
              <a:off x="251520" y="1700808"/>
              <a:ext cx="7416824" cy="30243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6" name="Picture 2" descr="Brunei Darussalam, Bandar Seri Begawan, nightview of reflection of illuminated mosque in lake at ni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2132856"/>
              <a:ext cx="3528000" cy="2359350"/>
            </a:xfrm>
            <a:prstGeom prst="rect">
              <a:avLst/>
            </a:prstGeom>
            <a:grpFill/>
          </p:spPr>
        </p:pic>
        <p:pic>
          <p:nvPicPr>
            <p:cNvPr id="17" name="Picture 2" descr="Brunei Darussalam, Bandar Seri Begawan, nightview of reflection of illuminated mosque in lake at nig"/>
            <p:cNvPicPr>
              <a:picLocks noChangeAspect="1" noChangeArrowheads="1"/>
            </p:cNvPicPr>
            <p:nvPr/>
          </p:nvPicPr>
          <p:blipFill>
            <a:blip r:embed="rId2" cstate="email">
              <a:lum contrast="-2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2135916"/>
              <a:ext cx="3528000" cy="2359350"/>
            </a:xfrm>
            <a:prstGeom prst="rect">
              <a:avLst/>
            </a:prstGeom>
            <a:grpFill/>
          </p:spPr>
        </p:pic>
        <p:sp>
          <p:nvSpPr>
            <p:cNvPr id="18" name="文字方塊 17"/>
            <p:cNvSpPr txBox="1"/>
            <p:nvPr/>
          </p:nvSpPr>
          <p:spPr>
            <a:xfrm>
              <a:off x="323528" y="1758962"/>
              <a:ext cx="259228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>
                  <a:latin typeface="Gill Sans MT" pitchFamily="34" charset="0"/>
                </a:rPr>
                <a:t>High Contrast</a:t>
              </a:r>
              <a:endParaRPr lang="zh-TW" altLang="en-US" dirty="0">
                <a:latin typeface="Gill Sans MT" pitchFamily="34" charset="0"/>
              </a:endParaRPr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3923928" y="1772816"/>
              <a:ext cx="259228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>
                  <a:latin typeface="Gill Sans MT" pitchFamily="34" charset="0"/>
                </a:rPr>
                <a:t>Low Contrast</a:t>
              </a:r>
              <a:endParaRPr lang="zh-TW" altLang="en-US" dirty="0">
                <a:latin typeface="Gill Sans MT" pitchFamily="34" charset="0"/>
              </a:endParaRPr>
            </a:p>
          </p:txBody>
        </p:sp>
      </p:grpSp>
      <p:sp>
        <p:nvSpPr>
          <p:cNvPr id="21" name="文字方塊 20"/>
          <p:cNvSpPr txBox="1"/>
          <p:nvPr/>
        </p:nvSpPr>
        <p:spPr>
          <a:xfrm>
            <a:off x="6300192" y="1586883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/>
              <a:t>Benefits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dirty="0" smtClean="0"/>
              <a:t>3,000 ANSI Lumens of Brightness renders a clear image in a classroom/meeting room with accurate color.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dirty="0" smtClean="0"/>
              <a:t>High contrast ratio of 13,000:1 provides a vivid color performance and dramatic improvement in black level.</a:t>
            </a:r>
            <a:endParaRPr lang="zh-TW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7427168" cy="90761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Low TCO – LAN Control</a:t>
            </a:r>
            <a:endParaRPr lang="zh-TW" altLang="en-US" sz="2800" dirty="0"/>
          </a:p>
        </p:txBody>
      </p:sp>
      <p:cxnSp>
        <p:nvCxnSpPr>
          <p:cNvPr id="3" name="直線接點 2"/>
          <p:cNvCxnSpPr/>
          <p:nvPr/>
        </p:nvCxnSpPr>
        <p:spPr>
          <a:xfrm>
            <a:off x="2210259" y="1552142"/>
            <a:ext cx="0" cy="240700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/>
          <p:cNvCxnSpPr/>
          <p:nvPr/>
        </p:nvCxnSpPr>
        <p:spPr>
          <a:xfrm flipV="1">
            <a:off x="1256001" y="2627612"/>
            <a:ext cx="954257" cy="603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1633637" y="2364939"/>
            <a:ext cx="502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50" b="1" dirty="0" smtClean="0">
                <a:latin typeface="Gill Sans MT" pitchFamily="34" charset="0"/>
                <a:ea typeface="Roboto Th" pitchFamily="2" charset="0"/>
              </a:rPr>
              <a:t>LAN</a:t>
            </a:r>
            <a:endParaRPr lang="zh-TW" altLang="en-US" sz="1050" b="1" dirty="0">
              <a:latin typeface="Gill Sans MT" pitchFamily="34" charset="0"/>
            </a:endParaRPr>
          </a:p>
        </p:txBody>
      </p:sp>
      <p:cxnSp>
        <p:nvCxnSpPr>
          <p:cNvPr id="6" name="直線單箭頭接點 5"/>
          <p:cNvCxnSpPr/>
          <p:nvPr/>
        </p:nvCxnSpPr>
        <p:spPr>
          <a:xfrm>
            <a:off x="2210259" y="1566922"/>
            <a:ext cx="703137" cy="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2210259" y="2269122"/>
            <a:ext cx="703137" cy="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/>
          <p:nvPr/>
        </p:nvCxnSpPr>
        <p:spPr>
          <a:xfrm>
            <a:off x="2210259" y="3088528"/>
            <a:ext cx="703137" cy="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2210259" y="3949294"/>
            <a:ext cx="703137" cy="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圖片 9" descr="NP4100_FRO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6737" y="1347291"/>
            <a:ext cx="839797" cy="665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圖片 10" descr="IS961-039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80593" y="3727844"/>
            <a:ext cx="864000" cy="755895"/>
          </a:xfrm>
          <a:prstGeom prst="rect">
            <a:avLst/>
          </a:prstGeom>
        </p:spPr>
      </p:pic>
      <p:pic>
        <p:nvPicPr>
          <p:cNvPr id="12" name="圖片 11" descr="Corbis-42-31045614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82594" y="2875650"/>
            <a:ext cx="864000" cy="777362"/>
          </a:xfrm>
          <a:prstGeom prst="rect">
            <a:avLst/>
          </a:prstGeom>
        </p:spPr>
      </p:pic>
      <p:pic>
        <p:nvPicPr>
          <p:cNvPr id="13" name="圖片 12" descr="Corbis-42-45207379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77763" y="2067694"/>
            <a:ext cx="865399" cy="716980"/>
          </a:xfrm>
          <a:prstGeom prst="rect">
            <a:avLst/>
          </a:prstGeom>
        </p:spPr>
      </p:pic>
      <p:pic>
        <p:nvPicPr>
          <p:cNvPr id="14" name="圖片 13" descr="Corbis-42-50588567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68100" y="1275606"/>
            <a:ext cx="864000" cy="722040"/>
          </a:xfrm>
          <a:prstGeom prst="rect">
            <a:avLst/>
          </a:prstGeom>
        </p:spPr>
      </p:pic>
      <p:sp>
        <p:nvSpPr>
          <p:cNvPr id="15" name="文字方塊 14"/>
          <p:cNvSpPr txBox="1"/>
          <p:nvPr/>
        </p:nvSpPr>
        <p:spPr>
          <a:xfrm>
            <a:off x="4922358" y="1449716"/>
            <a:ext cx="1255602" cy="21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Gill Sans MT" pitchFamily="34" charset="0"/>
              </a:rPr>
              <a:t>Class room</a:t>
            </a:r>
            <a:endParaRPr lang="zh-TW" altLang="en-US" sz="1400" dirty="0">
              <a:latin typeface="Gill Sans MT" pitchFamily="34" charset="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4972582" y="2166697"/>
            <a:ext cx="1255602" cy="21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Gill Sans MT" pitchFamily="34" charset="0"/>
              </a:rPr>
              <a:t>Lecture room</a:t>
            </a:r>
            <a:endParaRPr lang="zh-TW" altLang="en-US" sz="1400" dirty="0">
              <a:latin typeface="Gill Sans MT" pitchFamily="34" charset="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4972582" y="2986102"/>
            <a:ext cx="1255602" cy="21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Gill Sans MT" pitchFamily="34" charset="0"/>
              </a:rPr>
              <a:t>Meeting room</a:t>
            </a:r>
            <a:endParaRPr lang="zh-TW" altLang="en-US" sz="1400" dirty="0">
              <a:latin typeface="Gill Sans MT" pitchFamily="34" charset="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4972582" y="3791466"/>
            <a:ext cx="1255602" cy="21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Gill Sans MT" pitchFamily="34" charset="0"/>
              </a:rPr>
              <a:t>Auditorium</a:t>
            </a:r>
            <a:endParaRPr lang="zh-TW" altLang="en-US" sz="1400" dirty="0">
              <a:latin typeface="Gill Sans MT" pitchFamily="34" charset="0"/>
            </a:endParaRPr>
          </a:p>
        </p:txBody>
      </p:sp>
      <p:pic>
        <p:nvPicPr>
          <p:cNvPr id="19" name="圖片 18" descr="NP4100_FRO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6738" y="2064271"/>
            <a:ext cx="839797" cy="665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圖片 19" descr="NP4100_FRO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6401" y="2883677"/>
            <a:ext cx="839797" cy="665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圖片 20" descr="NP4100_FRO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4828" y="3703083"/>
            <a:ext cx="839797" cy="665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圖片 21" descr="p.7-8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1520" y="2217909"/>
            <a:ext cx="1305826" cy="870619"/>
          </a:xfrm>
          <a:prstGeom prst="rect">
            <a:avLst/>
          </a:prstGeom>
        </p:spPr>
      </p:pic>
      <p:sp>
        <p:nvSpPr>
          <p:cNvPr id="30" name="文字方塊 29"/>
          <p:cNvSpPr txBox="1"/>
          <p:nvPr/>
        </p:nvSpPr>
        <p:spPr>
          <a:xfrm>
            <a:off x="6300192" y="1586883"/>
            <a:ext cx="2448272" cy="2117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/>
              <a:t>Benefits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Multi-Projector monitoring and controlling is supported through LAN system.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The LAN terminal is compatible with </a:t>
            </a:r>
            <a:r>
              <a:rPr lang="en-US" altLang="zh-TW" sz="1400" kern="0" dirty="0" err="1" smtClean="0">
                <a:latin typeface="Gill Sans MT" pitchFamily="34" charset="0"/>
              </a:rPr>
              <a:t>PJLink</a:t>
            </a:r>
            <a:r>
              <a:rPr lang="en-US" altLang="zh-TW" sz="1400" kern="0" dirty="0" smtClean="0">
                <a:latin typeface="Gill Sans MT" pitchFamily="34" charset="0"/>
              </a:rPr>
              <a:t> and </a:t>
            </a:r>
            <a:r>
              <a:rPr lang="en-US" altLang="zh-TW" sz="1400" kern="0" dirty="0" err="1" smtClean="0">
                <a:latin typeface="Gill Sans MT" pitchFamily="34" charset="0"/>
              </a:rPr>
              <a:t>Crestron</a:t>
            </a:r>
            <a:r>
              <a:rPr lang="en-US" altLang="zh-TW" sz="1400" kern="0" dirty="0" smtClean="0">
                <a:latin typeface="Gill Sans MT" pitchFamily="34" charset="0"/>
              </a:rPr>
              <a:t>, both are open protocols used by many manufacturers.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Low TCO - </a:t>
            </a:r>
            <a:r>
              <a:rPr lang="en-US" altLang="zh-TW" dirty="0" err="1" smtClean="0"/>
              <a:t>SmartEco</a:t>
            </a:r>
            <a:endParaRPr lang="zh-TW" altLang="en-US" dirty="0"/>
          </a:p>
        </p:txBody>
      </p:sp>
      <p:pic>
        <p:nvPicPr>
          <p:cNvPr id="3" name="Picture 2" descr="Z:\專案使用\BenQ\+Product Line\1.Projector\201307_Education PRJ\Creative Work\Brochure\示意圖\1029\1029示意圖-09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418" y="843558"/>
            <a:ext cx="5221732" cy="4176464"/>
          </a:xfrm>
          <a:prstGeom prst="rect">
            <a:avLst/>
          </a:prstGeom>
          <a:noFill/>
        </p:spPr>
      </p:pic>
      <p:pic>
        <p:nvPicPr>
          <p:cNvPr id="8" name="Picture 2" descr="C:\Users\Will.Huang\Documents\BenQ\General Management\Projector Cosmetic\SmartEc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98" b="82366" l="3223" r="95313">
                        <a14:foregroundMark x1="41699" y1="53470" x2="41699" y2="53470"/>
                        <a14:foregroundMark x1="84863" y1="52560" x2="84863" y2="52560"/>
                        <a14:foregroundMark x1="15723" y1="38339" x2="15723" y2="38339"/>
                        <a14:foregroundMark x1="24609" y1="48009" x2="24609" y2="48009"/>
                        <a14:foregroundMark x1="13184" y1="40728" x2="13184" y2="40728"/>
                        <a14:foregroundMark x1="15527" y1="46303" x2="15527" y2="46303"/>
                        <a14:foregroundMark x1="20410" y1="52560" x2="20410" y2="52560"/>
                        <a14:foregroundMark x1="29492" y1="49147" x2="29492" y2="49147"/>
                        <a14:foregroundMark x1="28320" y1="47440" x2="28320" y2="47440"/>
                        <a14:foregroundMark x1="29492" y1="51308" x2="29492" y2="51308"/>
                        <a14:foregroundMark x1="32813" y1="46758" x2="32813" y2="46758"/>
                        <a14:foregroundMark x1="35742" y1="49602" x2="35742" y2="49602"/>
                        <a14:foregroundMark x1="40723" y1="46758" x2="40723" y2="46758"/>
                        <a14:foregroundMark x1="45020" y1="53015" x2="45020" y2="53015"/>
                        <a14:foregroundMark x1="52832" y1="46758" x2="52832" y2="46758"/>
                        <a14:foregroundMark x1="48535" y1="46758" x2="48535" y2="46758"/>
                        <a14:foregroundMark x1="56152" y1="41980" x2="56152" y2="41980"/>
                        <a14:foregroundMark x1="58691" y1="56428" x2="58691" y2="56428"/>
                        <a14:foregroundMark x1="58398" y1="47440" x2="58398" y2="47440"/>
                        <a14:foregroundMark x1="69824" y1="38339" x2="69824" y2="38339"/>
                        <a14:foregroundMark x1="62793" y1="47213" x2="62793" y2="47213"/>
                        <a14:foregroundMark x1="62988" y1="38567" x2="62988" y2="38567"/>
                        <a14:foregroundMark x1="69629" y1="57110" x2="69629" y2="57110"/>
                        <a14:foregroundMark x1="63379" y1="56655" x2="63379" y2="56655"/>
                        <a14:foregroundMark x1="12793" y1="55859" x2="12793" y2="55859"/>
                        <a14:foregroundMark x1="45215" y1="50398" x2="45215" y2="50398"/>
                        <a14:foregroundMark x1="55762" y1="47440" x2="55762" y2="47440"/>
                        <a14:foregroundMark x1="78516" y1="48009" x2="78516" y2="48009"/>
                        <a14:foregroundMark x1="72070" y1="52332" x2="72070" y2="52332"/>
                        <a14:foregroundMark x1="73145" y1="33788" x2="73145" y2="33788"/>
                        <a14:foregroundMark x1="83887" y1="30375" x2="83887" y2="30375"/>
                        <a14:foregroundMark x1="79492" y1="34016" x2="79492" y2="34016"/>
                        <a14:foregroundMark x1="80371" y1="33106" x2="80371" y2="33106"/>
                        <a14:foregroundMark x1="86523" y1="46758" x2="86523" y2="46758"/>
                        <a14:foregroundMark x1="90430" y1="51763" x2="90430" y2="51763"/>
                        <a14:foregroundMark x1="86133" y1="56200" x2="86133" y2="56200"/>
                        <a14:foregroundMark x1="82031" y1="31172" x2="82031" y2="31172"/>
                        <a14:foregroundMark x1="74512" y1="36633" x2="74512" y2="366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3929" y="1347614"/>
            <a:ext cx="1872207" cy="160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文字方塊 9"/>
          <p:cNvSpPr txBox="1"/>
          <p:nvPr/>
        </p:nvSpPr>
        <p:spPr>
          <a:xfrm>
            <a:off x="5868144" y="1203598"/>
            <a:ext cx="24482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/>
              <a:t>Benefits</a:t>
            </a:r>
          </a:p>
          <a:p>
            <a:r>
              <a:rPr lang="en-US" altLang="zh-TW" sz="1400" b="1" dirty="0" err="1" smtClean="0"/>
              <a:t>SmartEco</a:t>
            </a:r>
            <a:endParaRPr lang="en-US" altLang="zh-TW" sz="1400" b="1" dirty="0" smtClean="0"/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No compromise between image quality and power consumption.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Saving up to 80% of energy.</a:t>
            </a:r>
          </a:p>
          <a:p>
            <a:r>
              <a:rPr lang="en-US" altLang="zh-TW" sz="1400" b="1" kern="0" dirty="0" smtClean="0">
                <a:latin typeface="Gill Sans MT" pitchFamily="34" charset="0"/>
              </a:rPr>
              <a:t>Auto Eco Blank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Eco Blank Mode is auto active when no signal for 3 </a:t>
            </a:r>
            <a:r>
              <a:rPr lang="en-US" altLang="zh-TW" sz="1400" kern="0" dirty="0" err="1" smtClean="0">
                <a:latin typeface="Gill Sans MT" pitchFamily="34" charset="0"/>
              </a:rPr>
              <a:t>mins</a:t>
            </a:r>
            <a:r>
              <a:rPr lang="en-US" altLang="zh-TW" sz="1400" kern="0" dirty="0" smtClean="0">
                <a:latin typeface="Gill Sans MT" pitchFamily="34" charset="0"/>
              </a:rPr>
              <a:t>.</a:t>
            </a:r>
          </a:p>
          <a:p>
            <a:r>
              <a:rPr lang="en-US" altLang="zh-TW" sz="1400" b="1" kern="0" dirty="0" smtClean="0">
                <a:latin typeface="Gill Sans MT" pitchFamily="34" charset="0"/>
              </a:rPr>
              <a:t>Auto Power Off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Auto power off when projector is not using for 30 </a:t>
            </a:r>
            <a:r>
              <a:rPr lang="en-US" altLang="zh-TW" sz="1400" kern="0" dirty="0" err="1" smtClean="0">
                <a:latin typeface="Gill Sans MT" pitchFamily="34" charset="0"/>
              </a:rPr>
              <a:t>mins</a:t>
            </a:r>
            <a:r>
              <a:rPr lang="en-US" altLang="zh-TW" sz="1400" kern="0" dirty="0" smtClean="0">
                <a:latin typeface="Gill Sans MT" pitchFamily="34" charset="0"/>
              </a:rPr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zh-TW" sz="1400" b="1" kern="0" dirty="0" smtClean="0">
              <a:latin typeface="Gill Sans MT" pitchFamily="34" charset="0"/>
            </a:endParaRPr>
          </a:p>
          <a:p>
            <a:endParaRPr lang="en-US" altLang="zh-TW" sz="1400" kern="0" dirty="0" smtClean="0">
              <a:latin typeface="Gill Sans MT" pitchFamily="34" charset="0"/>
            </a:endParaRPr>
          </a:p>
        </p:txBody>
      </p:sp>
      <p:cxnSp>
        <p:nvCxnSpPr>
          <p:cNvPr id="12" name="直線單箭頭接點 11"/>
          <p:cNvCxnSpPr/>
          <p:nvPr/>
        </p:nvCxnSpPr>
        <p:spPr>
          <a:xfrm>
            <a:off x="3275857" y="1995686"/>
            <a:ext cx="720080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9792" y="627535"/>
            <a:ext cx="2736304" cy="202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5" y="3588314"/>
            <a:ext cx="1728192" cy="12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323526" y="1723412"/>
            <a:ext cx="1980222" cy="1744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4168" y="1131590"/>
            <a:ext cx="207940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直線單箭頭接點 8"/>
          <p:cNvCxnSpPr/>
          <p:nvPr/>
        </p:nvCxnSpPr>
        <p:spPr>
          <a:xfrm>
            <a:off x="1619672" y="1815666"/>
            <a:ext cx="1440160" cy="0"/>
          </a:xfrm>
          <a:prstGeom prst="straightConnector1">
            <a:avLst/>
          </a:prstGeom>
          <a:ln w="22225">
            <a:solidFill>
              <a:schemeClr val="accent3">
                <a:lumMod val="75000"/>
              </a:schemeClr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1619672" y="149163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accent3">
                    <a:lumMod val="75000"/>
                  </a:schemeClr>
                </a:solidFill>
              </a:rPr>
              <a:t>Easy Slide in 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5664521" y="771550"/>
            <a:ext cx="35789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400" dirty="0"/>
              <a:t>V</a:t>
            </a:r>
            <a:r>
              <a:rPr lang="en-US" altLang="zh-TW" sz="1400" dirty="0" smtClean="0"/>
              <a:t>ertical tilt/Horizontal roll/Horizontal </a:t>
            </a:r>
            <a:r>
              <a:rPr lang="en-US" altLang="zh-TW" sz="1400" dirty="0"/>
              <a:t>rotation</a:t>
            </a:r>
            <a:endParaRPr lang="zh-TW" altLang="en-US" sz="1400" dirty="0"/>
          </a:p>
        </p:txBody>
      </p:sp>
      <p:cxnSp>
        <p:nvCxnSpPr>
          <p:cNvPr id="6" name="直線單箭頭接點 5"/>
          <p:cNvCxnSpPr/>
          <p:nvPr/>
        </p:nvCxnSpPr>
        <p:spPr>
          <a:xfrm>
            <a:off x="5940152" y="1079327"/>
            <a:ext cx="504056" cy="268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6064428" y="3417295"/>
            <a:ext cx="2448272" cy="15841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2" name="直線接點 11"/>
          <p:cNvCxnSpPr/>
          <p:nvPr/>
        </p:nvCxnSpPr>
        <p:spPr>
          <a:xfrm>
            <a:off x="5664521" y="3417295"/>
            <a:ext cx="3155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5652120" y="3291830"/>
            <a:ext cx="3155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5664521" y="5020022"/>
            <a:ext cx="3155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5724128" y="5164038"/>
            <a:ext cx="3155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6053043" y="3075806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5868144" y="3075806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/>
          <p:nvPr/>
        </p:nvCxnSpPr>
        <p:spPr>
          <a:xfrm>
            <a:off x="8532440" y="3075806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8684840" y="3075806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/>
          <p:cNvSpPr txBox="1"/>
          <p:nvPr/>
        </p:nvSpPr>
        <p:spPr>
          <a:xfrm>
            <a:off x="4860032" y="2859782"/>
            <a:ext cx="11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/>
              <a:t>Vertical shift Max to 4cm</a:t>
            </a:r>
            <a:endParaRPr lang="zh-TW" altLang="en-US" sz="1000" dirty="0"/>
          </a:p>
        </p:txBody>
      </p:sp>
      <p:cxnSp>
        <p:nvCxnSpPr>
          <p:cNvPr id="20" name="直線單箭頭接點 19"/>
          <p:cNvCxnSpPr/>
          <p:nvPr/>
        </p:nvCxnSpPr>
        <p:spPr>
          <a:xfrm>
            <a:off x="6516216" y="4209383"/>
            <a:ext cx="1616236" cy="0"/>
          </a:xfrm>
          <a:prstGeom prst="straightConnector1">
            <a:avLst/>
          </a:prstGeom>
          <a:ln w="76200">
            <a:solidFill>
              <a:schemeClr val="bg1">
                <a:lumMod val="95000"/>
                <a:alpha val="71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/>
          <p:nvPr/>
        </p:nvCxnSpPr>
        <p:spPr>
          <a:xfrm rot="5400000">
            <a:off x="6428178" y="4243964"/>
            <a:ext cx="1616236" cy="0"/>
          </a:xfrm>
          <a:prstGeom prst="straightConnector1">
            <a:avLst/>
          </a:prstGeom>
          <a:ln w="76200">
            <a:solidFill>
              <a:schemeClr val="bg1">
                <a:lumMod val="95000"/>
                <a:alpha val="71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接點 25"/>
          <p:cNvCxnSpPr>
            <a:endCxn id="25" idx="0"/>
          </p:cNvCxnSpPr>
          <p:nvPr/>
        </p:nvCxnSpPr>
        <p:spPr>
          <a:xfrm rot="16200000" flipH="1">
            <a:off x="4937092" y="2350674"/>
            <a:ext cx="792088" cy="22612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肘形接點 28"/>
          <p:cNvCxnSpPr>
            <a:endCxn id="15" idx="0"/>
          </p:cNvCxnSpPr>
          <p:nvPr/>
        </p:nvCxnSpPr>
        <p:spPr>
          <a:xfrm>
            <a:off x="7092747" y="1723412"/>
            <a:ext cx="1439693" cy="85546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標題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427168" cy="90761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User-friendly – Wall Mount</a:t>
            </a:r>
            <a:endParaRPr lang="zh-TW" altLang="en-US" sz="2800" dirty="0"/>
          </a:p>
        </p:txBody>
      </p:sp>
      <p:sp>
        <p:nvSpPr>
          <p:cNvPr id="30" name="文字方塊 29"/>
          <p:cNvSpPr txBox="1"/>
          <p:nvPr/>
        </p:nvSpPr>
        <p:spPr>
          <a:xfrm>
            <a:off x="2483768" y="2629237"/>
            <a:ext cx="24482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 smtClean="0"/>
              <a:t>Benefits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Wall mount comes with every Ultra-short throw projector.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Wall mount plate is pre-assembled with projector for easy installation. </a:t>
            </a:r>
          </a:p>
          <a:p>
            <a:pPr>
              <a:buFont typeface="Wingdings" pitchFamily="2" charset="2"/>
              <a:buChar char="l"/>
            </a:pPr>
            <a:r>
              <a:rPr lang="en-US" altLang="zh-TW" sz="1400" kern="0" dirty="0" smtClean="0">
                <a:latin typeface="Gill Sans MT" pitchFamily="34" charset="0"/>
              </a:rPr>
              <a:t>3-Dimenions effortless adjustments</a:t>
            </a:r>
          </a:p>
          <a:p>
            <a:endParaRPr lang="en-US" altLang="zh-TW" sz="1400" kern="0" dirty="0" smtClean="0">
              <a:latin typeface="Gill Sans MT" pitchFamily="34" charset="0"/>
            </a:endParaRPr>
          </a:p>
        </p:txBody>
      </p:sp>
      <p:pic>
        <p:nvPicPr>
          <p:cNvPr id="31" name="圖片 30" descr="MX850UST_Regular_Front45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>
            <a:off x="108000" y="1635646"/>
            <a:ext cx="2439773" cy="1728192"/>
          </a:xfrm>
          <a:prstGeom prst="rect">
            <a:avLst/>
          </a:prstGeom>
        </p:spPr>
      </p:pic>
      <p:pic>
        <p:nvPicPr>
          <p:cNvPr id="32" name="圖片 31" descr="MX850UST_Regular_Front45.pn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>
            <a:off x="5994799" y="1419622"/>
            <a:ext cx="2413550" cy="1728191"/>
          </a:xfrm>
          <a:prstGeom prst="rect">
            <a:avLst/>
          </a:prstGeom>
        </p:spPr>
      </p:pic>
      <p:sp>
        <p:nvSpPr>
          <p:cNvPr id="15" name="文字方塊 14"/>
          <p:cNvSpPr txBox="1"/>
          <p:nvPr/>
        </p:nvSpPr>
        <p:spPr>
          <a:xfrm>
            <a:off x="7946272" y="2578879"/>
            <a:ext cx="11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dirty="0" smtClean="0"/>
              <a:t>Horizontal shift Max to 3cm</a:t>
            </a:r>
            <a:endParaRPr lang="zh-TW" altLang="en-US" sz="1000" dirty="0"/>
          </a:p>
        </p:txBody>
      </p:sp>
    </p:spTree>
    <p:extLst>
      <p:ext uri="{BB962C8B-B14F-4D97-AF65-F5344CB8AC3E}">
        <p14:creationId xmlns:p14="http://schemas.microsoft.com/office/powerpoint/2010/main" val="402624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3233547" y="2139701"/>
            <a:ext cx="1872208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5656966" y="869935"/>
            <a:ext cx="3479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400" dirty="0"/>
              <a:t>V</a:t>
            </a:r>
            <a:r>
              <a:rPr lang="en-US" altLang="zh-TW" sz="1400" dirty="0" smtClean="0"/>
              <a:t>ertical </a:t>
            </a:r>
            <a:r>
              <a:rPr lang="en-US" altLang="zh-TW" sz="1400" dirty="0"/>
              <a:t>tilt/horizontal roll/horizontal rotation</a:t>
            </a:r>
            <a:endParaRPr lang="zh-TW" altLang="en-US" sz="14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2945" y="572742"/>
            <a:ext cx="180215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49074" y="3219822"/>
            <a:ext cx="1872208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28969" y="3219822"/>
            <a:ext cx="1872208" cy="1152128"/>
          </a:xfrm>
          <a:prstGeom prst="rect">
            <a:avLst/>
          </a:prstGeom>
          <a:solidFill>
            <a:srgbClr val="8B51AF">
              <a:alpha val="63922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38555" y="3210948"/>
            <a:ext cx="1872208" cy="1152128"/>
          </a:xfrm>
          <a:prstGeom prst="rect">
            <a:avLst/>
          </a:prstGeom>
          <a:solidFill>
            <a:srgbClr val="8B51AF">
              <a:alpha val="63922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3287717" y="3796007"/>
            <a:ext cx="1872208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 rot="240000">
            <a:off x="3451615" y="2142452"/>
            <a:ext cx="1872208" cy="1152128"/>
          </a:xfrm>
          <a:prstGeom prst="rect">
            <a:avLst/>
          </a:prstGeom>
          <a:solidFill>
            <a:srgbClr val="8B51AF">
              <a:alpha val="63922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流程圖: 人工作業 10"/>
          <p:cNvSpPr/>
          <p:nvPr/>
        </p:nvSpPr>
        <p:spPr>
          <a:xfrm rot="5400000">
            <a:off x="3563468" y="3475034"/>
            <a:ext cx="1559688" cy="1777242"/>
          </a:xfrm>
          <a:prstGeom prst="flowChartManualOperation">
            <a:avLst/>
          </a:prstGeom>
          <a:solidFill>
            <a:srgbClr val="8B51AF">
              <a:alpha val="64000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流程圖: 人工作業 12"/>
          <p:cNvSpPr/>
          <p:nvPr/>
        </p:nvSpPr>
        <p:spPr>
          <a:xfrm rot="16200000" flipH="1">
            <a:off x="3275436" y="3475035"/>
            <a:ext cx="1559688" cy="1777242"/>
          </a:xfrm>
          <a:prstGeom prst="flowChartManualOperation">
            <a:avLst/>
          </a:prstGeom>
          <a:solidFill>
            <a:srgbClr val="8B51AF">
              <a:alpha val="64000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 rot="21360000" flipH="1">
            <a:off x="3100540" y="2131591"/>
            <a:ext cx="1872208" cy="1152128"/>
          </a:xfrm>
          <a:prstGeom prst="rect">
            <a:avLst/>
          </a:prstGeom>
          <a:solidFill>
            <a:srgbClr val="8B51AF">
              <a:alpha val="63922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3180426" y="576400"/>
            <a:ext cx="1872208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流程圖: 人工作業 16"/>
          <p:cNvSpPr/>
          <p:nvPr/>
        </p:nvSpPr>
        <p:spPr>
          <a:xfrm>
            <a:off x="3036314" y="576400"/>
            <a:ext cx="2195620" cy="1109419"/>
          </a:xfrm>
          <a:prstGeom prst="flowChartManualOperation">
            <a:avLst/>
          </a:prstGeom>
          <a:solidFill>
            <a:srgbClr val="8B51AF">
              <a:alpha val="64000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流程圖: 人工作業 17"/>
          <p:cNvSpPr/>
          <p:nvPr/>
        </p:nvSpPr>
        <p:spPr>
          <a:xfrm flipV="1">
            <a:off x="2987824" y="623003"/>
            <a:ext cx="2195620" cy="1109419"/>
          </a:xfrm>
          <a:prstGeom prst="flowChartManualOperation">
            <a:avLst/>
          </a:prstGeom>
          <a:solidFill>
            <a:srgbClr val="8B51AF">
              <a:alpha val="64000"/>
            </a:srgbClr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96519" y="1205854"/>
            <a:ext cx="300037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直線單箭頭接點 19"/>
          <p:cNvCxnSpPr/>
          <p:nvPr/>
        </p:nvCxnSpPr>
        <p:spPr>
          <a:xfrm>
            <a:off x="868753" y="3138940"/>
            <a:ext cx="59347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/>
          <p:cNvSpPr txBox="1"/>
          <p:nvPr/>
        </p:nvSpPr>
        <p:spPr>
          <a:xfrm>
            <a:off x="219765" y="2831163"/>
            <a:ext cx="2666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3CM horizontal adjustment </a:t>
            </a:r>
            <a:endParaRPr lang="zh-TW" altLang="en-US" sz="1400" dirty="0"/>
          </a:p>
        </p:txBody>
      </p:sp>
      <p:cxnSp>
        <p:nvCxnSpPr>
          <p:cNvPr id="23" name="直線單箭頭接點 22"/>
          <p:cNvCxnSpPr/>
          <p:nvPr/>
        </p:nvCxnSpPr>
        <p:spPr>
          <a:xfrm flipH="1" flipV="1">
            <a:off x="5436096" y="1177712"/>
            <a:ext cx="792088" cy="961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 flipH="1">
            <a:off x="5656966" y="2248841"/>
            <a:ext cx="1003266" cy="6829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/>
          <p:nvPr/>
        </p:nvCxnSpPr>
        <p:spPr>
          <a:xfrm flipH="1">
            <a:off x="5580112" y="2263973"/>
            <a:ext cx="1512168" cy="2179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圖片 21" descr="MX850UST_Regular_Front45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>
            <a:off x="326092" y="849345"/>
            <a:ext cx="2134802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4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_W">
  <a:themeElements>
    <a:clrScheme name="BenQ">
      <a:dk1>
        <a:srgbClr val="3A126C"/>
      </a:dk1>
      <a:lt1>
        <a:srgbClr val="FFFFFF"/>
      </a:lt1>
      <a:dk2>
        <a:srgbClr val="3A126C"/>
      </a:dk2>
      <a:lt2>
        <a:srgbClr val="FFFFFF"/>
      </a:lt2>
      <a:accent1>
        <a:srgbClr val="8B51AF"/>
      </a:accent1>
      <a:accent2>
        <a:srgbClr val="F7CA5B"/>
      </a:accent2>
      <a:accent3>
        <a:srgbClr val="A4CD3B"/>
      </a:accent3>
      <a:accent4>
        <a:srgbClr val="F15651"/>
      </a:accent4>
      <a:accent5>
        <a:srgbClr val="3782C3"/>
      </a:accent5>
      <a:accent6>
        <a:srgbClr val="D9AFF3"/>
      </a:accent6>
      <a:hlink>
        <a:srgbClr val="3A126C"/>
      </a:hlink>
      <a:folHlink>
        <a:srgbClr val="AC7BE9"/>
      </a:folHlink>
    </a:clrScheme>
    <a:fontScheme name="BenQ">
      <a:majorFont>
        <a:latin typeface="Gill Sans MT"/>
        <a:ea typeface="微軟正黑體"/>
        <a:cs typeface=""/>
      </a:majorFont>
      <a:minorFont>
        <a:latin typeface="Gill Sans MT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447</Words>
  <Application>Microsoft Office PowerPoint</Application>
  <PresentationFormat>On-screen Show (16:9)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Content_W</vt:lpstr>
      <vt:lpstr>PowerPoint Presentation</vt:lpstr>
      <vt:lpstr>MX842UST/MW843UST </vt:lpstr>
      <vt:lpstr>Value Proposition and Product Feature</vt:lpstr>
      <vt:lpstr>Performance - Shorter distance, Less shadow</vt:lpstr>
      <vt:lpstr>Performance - Clear and Beautiful Image</vt:lpstr>
      <vt:lpstr>Low TCO – LAN Control</vt:lpstr>
      <vt:lpstr>Low TCO - SmartEco</vt:lpstr>
      <vt:lpstr>User-friendly – Wall Mount</vt:lpstr>
      <vt:lpstr>PowerPoint Presentation</vt:lpstr>
      <vt:lpstr>PowerPoint Presentation</vt:lpstr>
      <vt:lpstr>PowerPoint Presentation</vt:lpstr>
    </vt:vector>
  </TitlesOfParts>
  <Company>BenQ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Andrea Yang</dc:creator>
  <cp:lastModifiedBy>T</cp:lastModifiedBy>
  <cp:revision>339</cp:revision>
  <dcterms:created xsi:type="dcterms:W3CDTF">2011-02-08T02:08:58Z</dcterms:created>
  <dcterms:modified xsi:type="dcterms:W3CDTF">2014-07-31T12:36:31Z</dcterms:modified>
</cp:coreProperties>
</file>