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4" r:id="rId2"/>
    <p:sldId id="281" r:id="rId3"/>
    <p:sldId id="293" r:id="rId4"/>
    <p:sldId id="271" r:id="rId5"/>
    <p:sldId id="285" r:id="rId6"/>
    <p:sldId id="284" r:id="rId7"/>
    <p:sldId id="294" r:id="rId8"/>
    <p:sldId id="286" r:id="rId9"/>
    <p:sldId id="287" r:id="rId10"/>
    <p:sldId id="272" r:id="rId11"/>
    <p:sldId id="273" r:id="rId12"/>
    <p:sldId id="279" r:id="rId13"/>
    <p:sldId id="262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2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深色樣式 1 - 輔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03" autoAdjust="0"/>
    <p:restoredTop sz="94660"/>
  </p:normalViewPr>
  <p:slideViewPr>
    <p:cSldViewPr>
      <p:cViewPr>
        <p:scale>
          <a:sx n="96" d="100"/>
          <a:sy n="96" d="100"/>
        </p:scale>
        <p:origin x="-92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65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C83EDE-FA37-4EEB-B089-98131ED37865}" type="doc">
      <dgm:prSet loTypeId="urn:microsoft.com/office/officeart/2005/8/layout/cycle3" loCatId="cycle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zh-TW" altLang="en-US"/>
        </a:p>
      </dgm:t>
    </dgm:pt>
    <dgm:pt modelId="{C69C680A-F51D-4FE0-9A59-6E952FAA00F8}">
      <dgm:prSet phldrT="[文字]" custT="1"/>
      <dgm:spPr/>
      <dgm:t>
        <a:bodyPr/>
        <a:lstStyle/>
        <a:p>
          <a:r>
            <a:rPr lang="en-US" altLang="zh-TW" sz="1800" b="1" dirty="0" smtClean="0">
              <a:effectLst/>
            </a:rPr>
            <a:t>10.4mm slim bezel</a:t>
          </a:r>
          <a:endParaRPr lang="zh-TW" altLang="en-US" sz="1800" b="1" dirty="0">
            <a:effectLst/>
          </a:endParaRPr>
        </a:p>
      </dgm:t>
    </dgm:pt>
    <dgm:pt modelId="{FEC1B20B-DCCB-406A-8C33-693D3876F0CF}" type="parTrans" cxnId="{A087FA13-C668-4C61-AA1D-298671B10BC8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4BB2E7-FE86-49ED-97E0-4C9A583FE4D3}" type="sibTrans" cxnId="{A087FA13-C668-4C61-AA1D-298671B10BC8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8A0C2D-B2C1-4EC1-A78B-33A85000EA96}">
      <dgm:prSet phldrT="[文字]" custT="1"/>
      <dgm:spPr/>
      <dgm:t>
        <a:bodyPr/>
        <a:lstStyle/>
        <a:p>
          <a:r>
            <a:rPr lang="en-US" altLang="zh-TW" sz="1800" b="1" dirty="0" smtClean="0">
              <a:effectLst/>
            </a:rPr>
            <a:t>Landscape/ Portrait Display</a:t>
          </a:r>
          <a:endParaRPr lang="zh-TW" altLang="en-US" sz="1800" b="1" dirty="0">
            <a:effectLst/>
          </a:endParaRPr>
        </a:p>
      </dgm:t>
    </dgm:pt>
    <dgm:pt modelId="{B1540C59-651C-4472-A898-18B6A78E1134}" type="parTrans" cxnId="{6AE585E9-7569-44B5-9845-2B06D8C8035F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429A9C-021B-4128-B47E-A29B9047082F}" type="sibTrans" cxnId="{6AE585E9-7569-44B5-9845-2B06D8C8035F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84BD34-A85D-42C0-B54F-3A9A2D184845}">
      <dgm:prSet phldrT="[文字]" custT="1"/>
      <dgm:spPr/>
      <dgm:t>
        <a:bodyPr/>
        <a:lstStyle/>
        <a:p>
          <a:r>
            <a:rPr lang="en-US" altLang="zh-TW" sz="1800" b="1" dirty="0" smtClean="0">
              <a:effectLst/>
            </a:rPr>
            <a:t>Built-in Media Player </a:t>
          </a:r>
          <a:endParaRPr lang="zh-TW" altLang="en-US" sz="1800" b="1" dirty="0">
            <a:effectLst/>
          </a:endParaRPr>
        </a:p>
      </dgm:t>
    </dgm:pt>
    <dgm:pt modelId="{98D67AA6-974D-4026-B6D7-C20EA16B2569}" type="parTrans" cxnId="{9F8EFD64-CCAD-43D5-B3EA-C0309D48401E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86E30C-BE5F-4935-94F9-6EC4DF9A7A38}" type="sibTrans" cxnId="{9F8EFD64-CCAD-43D5-B3EA-C0309D48401E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7039C7-3425-47D5-BD0B-F3ED472FED53}">
      <dgm:prSet phldrT="[文字]" custT="1"/>
      <dgm:spPr/>
      <dgm:t>
        <a:bodyPr/>
        <a:lstStyle/>
        <a:p>
          <a:r>
            <a:rPr lang="en-US" altLang="zh-TW" sz="1800" b="1" dirty="0" smtClean="0">
              <a:effectLst/>
            </a:rPr>
            <a:t>Daisy Chain</a:t>
          </a:r>
          <a:endParaRPr lang="zh-TW" altLang="en-US" sz="1800" b="1" dirty="0">
            <a:effectLst/>
          </a:endParaRPr>
        </a:p>
      </dgm:t>
    </dgm:pt>
    <dgm:pt modelId="{B0329188-8119-416E-B692-8AA2C779FFA4}" type="parTrans" cxnId="{0666BB6C-6D85-48DB-9C04-7869792A6D12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5F9C34-18C6-42D1-ACF7-F1684FEA9FC6}" type="sibTrans" cxnId="{0666BB6C-6D85-48DB-9C04-7869792A6D12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FFC2E4-1DBC-4EB4-8396-4B282C61F71D}">
      <dgm:prSet phldrT="[文字]" custT="1"/>
      <dgm:spPr/>
      <dgm:t>
        <a:bodyPr/>
        <a:lstStyle/>
        <a:p>
          <a:r>
            <a:rPr lang="en-US" altLang="zh-TW" sz="1800" b="1" dirty="0" smtClean="0">
              <a:effectLst/>
            </a:rPr>
            <a:t>MDA</a:t>
          </a:r>
          <a:endParaRPr lang="zh-TW" altLang="en-US" sz="1800" b="1" dirty="0">
            <a:effectLst/>
          </a:endParaRPr>
        </a:p>
      </dgm:t>
    </dgm:pt>
    <dgm:pt modelId="{9A01DA75-0B3C-44B7-952B-86E78B4DD881}" type="parTrans" cxnId="{4304AD0A-649E-4428-879A-1613D17D532B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159551-9881-44E3-9789-6DABE7F8BDD5}" type="sibTrans" cxnId="{4304AD0A-649E-4428-879A-1613D17D532B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BE2DC6-02AF-42E3-950D-8754800DAA37}" type="pres">
      <dgm:prSet presAssocID="{58C83EDE-FA37-4EEB-B089-98131ED378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1F8F43C-0424-471C-BD2E-8780AB42B87F}" type="pres">
      <dgm:prSet presAssocID="{58C83EDE-FA37-4EEB-B089-98131ED37865}" presName="cycle" presStyleCnt="0"/>
      <dgm:spPr/>
      <dgm:t>
        <a:bodyPr/>
        <a:lstStyle/>
        <a:p>
          <a:endParaRPr lang="zh-TW" altLang="en-US"/>
        </a:p>
      </dgm:t>
    </dgm:pt>
    <dgm:pt modelId="{A4E8FDB8-CA78-46E8-8DDD-30B6D65003A4}" type="pres">
      <dgm:prSet presAssocID="{C69C680A-F51D-4FE0-9A59-6E952FAA00F8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82E28E-337C-46D0-97A1-CC7452D477BE}" type="pres">
      <dgm:prSet presAssocID="{B04BB2E7-FE86-49ED-97E0-4C9A583FE4D3}" presName="sibTransFirstNode" presStyleLbl="bgShp" presStyleIdx="0" presStyleCnt="1" custLinFactNeighborX="2718" custLinFactNeighborY="75"/>
      <dgm:spPr/>
      <dgm:t>
        <a:bodyPr/>
        <a:lstStyle/>
        <a:p>
          <a:endParaRPr lang="zh-TW" altLang="en-US"/>
        </a:p>
      </dgm:t>
    </dgm:pt>
    <dgm:pt modelId="{7DA3DA07-7C4D-48CD-9260-B957DB11EA71}" type="pres">
      <dgm:prSet presAssocID="{DA8A0C2D-B2C1-4EC1-A78B-33A85000EA96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062B66-6ECC-463C-95A9-CFE4BBE1881B}" type="pres">
      <dgm:prSet presAssocID="{2C84BD34-A85D-42C0-B54F-3A9A2D184845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1D7D15-BF0A-4704-BA4D-1F424F96D95E}" type="pres">
      <dgm:prSet presAssocID="{907039C7-3425-47D5-BD0B-F3ED472FED53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059232-8160-45F1-97C7-8DCC6694BB1C}" type="pres">
      <dgm:prSet presAssocID="{AAFFC2E4-1DBC-4EB4-8396-4B282C61F71D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104C6A9-B36B-4B4F-B0A7-CDFD31FFBEF2}" type="presOf" srcId="{DA8A0C2D-B2C1-4EC1-A78B-33A85000EA96}" destId="{7DA3DA07-7C4D-48CD-9260-B957DB11EA71}" srcOrd="0" destOrd="0" presId="urn:microsoft.com/office/officeart/2005/8/layout/cycle3"/>
    <dgm:cxn modelId="{4304AD0A-649E-4428-879A-1613D17D532B}" srcId="{58C83EDE-FA37-4EEB-B089-98131ED37865}" destId="{AAFFC2E4-1DBC-4EB4-8396-4B282C61F71D}" srcOrd="4" destOrd="0" parTransId="{9A01DA75-0B3C-44B7-952B-86E78B4DD881}" sibTransId="{0A159551-9881-44E3-9789-6DABE7F8BDD5}"/>
    <dgm:cxn modelId="{0666BB6C-6D85-48DB-9C04-7869792A6D12}" srcId="{58C83EDE-FA37-4EEB-B089-98131ED37865}" destId="{907039C7-3425-47D5-BD0B-F3ED472FED53}" srcOrd="3" destOrd="0" parTransId="{B0329188-8119-416E-B692-8AA2C779FFA4}" sibTransId="{565F9C34-18C6-42D1-ACF7-F1684FEA9FC6}"/>
    <dgm:cxn modelId="{9F8EFD64-CCAD-43D5-B3EA-C0309D48401E}" srcId="{58C83EDE-FA37-4EEB-B089-98131ED37865}" destId="{2C84BD34-A85D-42C0-B54F-3A9A2D184845}" srcOrd="2" destOrd="0" parTransId="{98D67AA6-974D-4026-B6D7-C20EA16B2569}" sibTransId="{D986E30C-BE5F-4935-94F9-6EC4DF9A7A38}"/>
    <dgm:cxn modelId="{77CBBB32-1D2E-4497-82E9-2FE93D1AFDA9}" type="presOf" srcId="{907039C7-3425-47D5-BD0B-F3ED472FED53}" destId="{4A1D7D15-BF0A-4704-BA4D-1F424F96D95E}" srcOrd="0" destOrd="0" presId="urn:microsoft.com/office/officeart/2005/8/layout/cycle3"/>
    <dgm:cxn modelId="{09F792CB-1C3E-4986-818B-4B4DC2BB5BB3}" type="presOf" srcId="{AAFFC2E4-1DBC-4EB4-8396-4B282C61F71D}" destId="{1C059232-8160-45F1-97C7-8DCC6694BB1C}" srcOrd="0" destOrd="0" presId="urn:microsoft.com/office/officeart/2005/8/layout/cycle3"/>
    <dgm:cxn modelId="{F75D6C70-197A-4AEF-A83D-4854BBBD5B3E}" type="presOf" srcId="{B04BB2E7-FE86-49ED-97E0-4C9A583FE4D3}" destId="{7182E28E-337C-46D0-97A1-CC7452D477BE}" srcOrd="0" destOrd="0" presId="urn:microsoft.com/office/officeart/2005/8/layout/cycle3"/>
    <dgm:cxn modelId="{7759AA5F-F787-4F01-BEFF-A8421004F107}" type="presOf" srcId="{C69C680A-F51D-4FE0-9A59-6E952FAA00F8}" destId="{A4E8FDB8-CA78-46E8-8DDD-30B6D65003A4}" srcOrd="0" destOrd="0" presId="urn:microsoft.com/office/officeart/2005/8/layout/cycle3"/>
    <dgm:cxn modelId="{939B1A4A-B499-41B7-AD58-0375AB7076E5}" type="presOf" srcId="{2C84BD34-A85D-42C0-B54F-3A9A2D184845}" destId="{CA062B66-6ECC-463C-95A9-CFE4BBE1881B}" srcOrd="0" destOrd="0" presId="urn:microsoft.com/office/officeart/2005/8/layout/cycle3"/>
    <dgm:cxn modelId="{A087FA13-C668-4C61-AA1D-298671B10BC8}" srcId="{58C83EDE-FA37-4EEB-B089-98131ED37865}" destId="{C69C680A-F51D-4FE0-9A59-6E952FAA00F8}" srcOrd="0" destOrd="0" parTransId="{FEC1B20B-DCCB-406A-8C33-693D3876F0CF}" sibTransId="{B04BB2E7-FE86-49ED-97E0-4C9A583FE4D3}"/>
    <dgm:cxn modelId="{6AE585E9-7569-44B5-9845-2B06D8C8035F}" srcId="{58C83EDE-FA37-4EEB-B089-98131ED37865}" destId="{DA8A0C2D-B2C1-4EC1-A78B-33A85000EA96}" srcOrd="1" destOrd="0" parTransId="{B1540C59-651C-4472-A898-18B6A78E1134}" sibTransId="{EB429A9C-021B-4128-B47E-A29B9047082F}"/>
    <dgm:cxn modelId="{27F13A6A-45E4-48BB-B88D-00E020AEC2BD}" type="presOf" srcId="{58C83EDE-FA37-4EEB-B089-98131ED37865}" destId="{13BE2DC6-02AF-42E3-950D-8754800DAA37}" srcOrd="0" destOrd="0" presId="urn:microsoft.com/office/officeart/2005/8/layout/cycle3"/>
    <dgm:cxn modelId="{F589F6A0-150C-41DB-B6DA-C00AE379E1C3}" type="presParOf" srcId="{13BE2DC6-02AF-42E3-950D-8754800DAA37}" destId="{01F8F43C-0424-471C-BD2E-8780AB42B87F}" srcOrd="0" destOrd="0" presId="urn:microsoft.com/office/officeart/2005/8/layout/cycle3"/>
    <dgm:cxn modelId="{CE30529D-60D0-4547-9382-CAA105ADC3F2}" type="presParOf" srcId="{01F8F43C-0424-471C-BD2E-8780AB42B87F}" destId="{A4E8FDB8-CA78-46E8-8DDD-30B6D65003A4}" srcOrd="0" destOrd="0" presId="urn:microsoft.com/office/officeart/2005/8/layout/cycle3"/>
    <dgm:cxn modelId="{751000C1-FAD4-4E00-A0AF-E96A2DD78465}" type="presParOf" srcId="{01F8F43C-0424-471C-BD2E-8780AB42B87F}" destId="{7182E28E-337C-46D0-97A1-CC7452D477BE}" srcOrd="1" destOrd="0" presId="urn:microsoft.com/office/officeart/2005/8/layout/cycle3"/>
    <dgm:cxn modelId="{9FD27586-7438-4D22-AA2C-D7344C625CBF}" type="presParOf" srcId="{01F8F43C-0424-471C-BD2E-8780AB42B87F}" destId="{7DA3DA07-7C4D-48CD-9260-B957DB11EA71}" srcOrd="2" destOrd="0" presId="urn:microsoft.com/office/officeart/2005/8/layout/cycle3"/>
    <dgm:cxn modelId="{55F8DB80-4303-4841-974B-EE7FFFFF4A58}" type="presParOf" srcId="{01F8F43C-0424-471C-BD2E-8780AB42B87F}" destId="{CA062B66-6ECC-463C-95A9-CFE4BBE1881B}" srcOrd="3" destOrd="0" presId="urn:microsoft.com/office/officeart/2005/8/layout/cycle3"/>
    <dgm:cxn modelId="{A0F99370-F1FF-43E1-BBE1-1B77B0027C31}" type="presParOf" srcId="{01F8F43C-0424-471C-BD2E-8780AB42B87F}" destId="{4A1D7D15-BF0A-4704-BA4D-1F424F96D95E}" srcOrd="4" destOrd="0" presId="urn:microsoft.com/office/officeart/2005/8/layout/cycle3"/>
    <dgm:cxn modelId="{A61A12B5-A983-428E-BFC4-C3E4735F0284}" type="presParOf" srcId="{01F8F43C-0424-471C-BD2E-8780AB42B87F}" destId="{1C059232-8160-45F1-97C7-8DCC6694BB1C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2E28E-337C-46D0-97A1-CC7452D477BE}">
      <dsp:nvSpPr>
        <dsp:cNvPr id="0" name=""/>
        <dsp:cNvSpPr/>
      </dsp:nvSpPr>
      <dsp:spPr>
        <a:xfrm>
          <a:off x="1021723" y="-20786"/>
          <a:ext cx="4311611" cy="4311611"/>
        </a:xfrm>
        <a:prstGeom prst="circularArrow">
          <a:avLst>
            <a:gd name="adj1" fmla="val 5544"/>
            <a:gd name="adj2" fmla="val 330680"/>
            <a:gd name="adj3" fmla="val 13815457"/>
            <a:gd name="adj4" fmla="val 17361952"/>
            <a:gd name="adj5" fmla="val 5757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4E8FDB8-CA78-46E8-8DDD-30B6D65003A4}">
      <dsp:nvSpPr>
        <dsp:cNvPr id="0" name=""/>
        <dsp:cNvSpPr/>
      </dsp:nvSpPr>
      <dsp:spPr>
        <a:xfrm>
          <a:off x="2068120" y="1064"/>
          <a:ext cx="1984439" cy="99221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effectLst/>
            </a:rPr>
            <a:t>10.4mm slim bezel</a:t>
          </a:r>
          <a:endParaRPr lang="zh-TW" altLang="en-US" sz="1800" b="1" kern="1200" dirty="0">
            <a:effectLst/>
          </a:endParaRPr>
        </a:p>
      </dsp:txBody>
      <dsp:txXfrm>
        <a:off x="2116556" y="49500"/>
        <a:ext cx="1887567" cy="895347"/>
      </dsp:txXfrm>
    </dsp:sp>
    <dsp:sp modelId="{7DA3DA07-7C4D-48CD-9260-B957DB11EA71}">
      <dsp:nvSpPr>
        <dsp:cNvPr id="0" name=""/>
        <dsp:cNvSpPr/>
      </dsp:nvSpPr>
      <dsp:spPr>
        <a:xfrm>
          <a:off x="3816771" y="1271533"/>
          <a:ext cx="1984439" cy="99221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-123310"/>
                <a:satOff val="-4388"/>
                <a:lumOff val="17086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-123310"/>
                <a:satOff val="-4388"/>
                <a:lumOff val="17086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-123310"/>
                <a:satOff val="-4388"/>
                <a:lumOff val="170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effectLst/>
            </a:rPr>
            <a:t>Landscape/ Portrait Display</a:t>
          </a:r>
          <a:endParaRPr lang="zh-TW" altLang="en-US" sz="1800" b="1" kern="1200" dirty="0">
            <a:effectLst/>
          </a:endParaRPr>
        </a:p>
      </dsp:txBody>
      <dsp:txXfrm>
        <a:off x="3865207" y="1319969"/>
        <a:ext cx="1887567" cy="895347"/>
      </dsp:txXfrm>
    </dsp:sp>
    <dsp:sp modelId="{CA062B66-6ECC-463C-95A9-CFE4BBE1881B}">
      <dsp:nvSpPr>
        <dsp:cNvPr id="0" name=""/>
        <dsp:cNvSpPr/>
      </dsp:nvSpPr>
      <dsp:spPr>
        <a:xfrm>
          <a:off x="3148846" y="3327195"/>
          <a:ext cx="1984439" cy="99221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-246620"/>
                <a:satOff val="-8777"/>
                <a:lumOff val="34172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-246620"/>
                <a:satOff val="-8777"/>
                <a:lumOff val="34172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-246620"/>
                <a:satOff val="-8777"/>
                <a:lumOff val="3417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effectLst/>
            </a:rPr>
            <a:t>Built-in Media Player </a:t>
          </a:r>
          <a:endParaRPr lang="zh-TW" altLang="en-US" sz="1800" b="1" kern="1200" dirty="0">
            <a:effectLst/>
          </a:endParaRPr>
        </a:p>
      </dsp:txBody>
      <dsp:txXfrm>
        <a:off x="3197282" y="3375631"/>
        <a:ext cx="1887567" cy="895347"/>
      </dsp:txXfrm>
    </dsp:sp>
    <dsp:sp modelId="{4A1D7D15-BF0A-4704-BA4D-1F424F96D95E}">
      <dsp:nvSpPr>
        <dsp:cNvPr id="0" name=""/>
        <dsp:cNvSpPr/>
      </dsp:nvSpPr>
      <dsp:spPr>
        <a:xfrm>
          <a:off x="987394" y="3327195"/>
          <a:ext cx="1984439" cy="99221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-246620"/>
                <a:satOff val="-8777"/>
                <a:lumOff val="34172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-246620"/>
                <a:satOff val="-8777"/>
                <a:lumOff val="34172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-246620"/>
                <a:satOff val="-8777"/>
                <a:lumOff val="3417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effectLst/>
            </a:rPr>
            <a:t>Daisy Chain</a:t>
          </a:r>
          <a:endParaRPr lang="zh-TW" altLang="en-US" sz="1800" b="1" kern="1200" dirty="0">
            <a:effectLst/>
          </a:endParaRPr>
        </a:p>
      </dsp:txBody>
      <dsp:txXfrm>
        <a:off x="1035830" y="3375631"/>
        <a:ext cx="1887567" cy="895347"/>
      </dsp:txXfrm>
    </dsp:sp>
    <dsp:sp modelId="{1C059232-8160-45F1-97C7-8DCC6694BB1C}">
      <dsp:nvSpPr>
        <dsp:cNvPr id="0" name=""/>
        <dsp:cNvSpPr/>
      </dsp:nvSpPr>
      <dsp:spPr>
        <a:xfrm>
          <a:off x="319469" y="1271533"/>
          <a:ext cx="1984439" cy="99221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-123310"/>
                <a:satOff val="-4388"/>
                <a:lumOff val="17086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-123310"/>
                <a:satOff val="-4388"/>
                <a:lumOff val="17086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-123310"/>
                <a:satOff val="-4388"/>
                <a:lumOff val="170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effectLst/>
            </a:rPr>
            <a:t>MDA</a:t>
          </a:r>
          <a:endParaRPr lang="zh-TW" altLang="en-US" sz="1800" b="1" kern="1200" dirty="0">
            <a:effectLst/>
          </a:endParaRPr>
        </a:p>
      </dsp:txBody>
      <dsp:txXfrm>
        <a:off x="367905" y="1319969"/>
        <a:ext cx="1887567" cy="895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62809-7E24-4DF6-ACEF-71C07091B163}" type="datetimeFigureOut">
              <a:rPr lang="zh-TW" altLang="en-US" smtClean="0"/>
              <a:pPr/>
              <a:t>2014/7/8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91545-575B-442B-8637-57A7637E99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5421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1931D-9D93-4B25-B37C-F0880A285629}" type="datetimeFigureOut">
              <a:rPr lang="zh-TW" altLang="en-US" smtClean="0"/>
              <a:pPr/>
              <a:t>2014/7/8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17FEA-B859-4A25-8B70-056D6A002F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9116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Resolution? FHD?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D22AD9-26F2-4947-ACF5-0325FD9231CF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AA8348-E922-430E-9659-9F3938AAC559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C372AD-ADC1-4F4F-A07E-B7B3B7264B2B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版面配置區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1560" y="2852936"/>
            <a:ext cx="6912768" cy="1151430"/>
          </a:xfrm>
        </p:spPr>
        <p:txBody>
          <a:bodyPr wrap="square" tIns="0" bIns="0" anchor="b">
            <a:normAutofit/>
          </a:bodyPr>
          <a:lstStyle>
            <a:lvl1pPr>
              <a:lnSpc>
                <a:spcPct val="80000"/>
              </a:lnSpc>
              <a:buNone/>
              <a:defRPr sz="400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altLang="zh-TW" dirty="0" smtClean="0"/>
              <a:t>Presentation</a:t>
            </a:r>
          </a:p>
        </p:txBody>
      </p:sp>
      <p:sp>
        <p:nvSpPr>
          <p:cNvPr id="14" name="文字版面配置區 12"/>
          <p:cNvSpPr>
            <a:spLocks noGrp="1"/>
          </p:cNvSpPr>
          <p:nvPr>
            <p:ph type="body" sz="quarter" idx="18" hasCustomPrompt="1"/>
          </p:nvPr>
        </p:nvSpPr>
        <p:spPr>
          <a:xfrm>
            <a:off x="611560" y="4005061"/>
            <a:ext cx="6912768" cy="431357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altLang="zh-TW" dirty="0" smtClean="0"/>
              <a:t>(Sub Title)</a:t>
            </a:r>
            <a:endParaRPr lang="zh-TW" altLang="en-US" dirty="0"/>
          </a:p>
        </p:txBody>
      </p:sp>
      <p:sp>
        <p:nvSpPr>
          <p:cNvPr id="15" name="文字版面配置區 12"/>
          <p:cNvSpPr>
            <a:spLocks noGrp="1"/>
          </p:cNvSpPr>
          <p:nvPr>
            <p:ph type="body" sz="quarter" idx="19" hasCustomPrompt="1"/>
          </p:nvPr>
        </p:nvSpPr>
        <p:spPr>
          <a:xfrm>
            <a:off x="611560" y="5085184"/>
            <a:ext cx="3168352" cy="288032"/>
          </a:xfrm>
        </p:spPr>
        <p:txBody>
          <a:bodyPr anchor="ctr">
            <a:noAutofit/>
          </a:bodyPr>
          <a:lstStyle>
            <a:lvl1pPr>
              <a:buNone/>
              <a:defRPr sz="160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altLang="zh-TW" dirty="0" smtClean="0"/>
              <a:t>Presenter’s Name</a:t>
            </a:r>
            <a:endParaRPr lang="zh-TW" altLang="en-US" dirty="0"/>
          </a:p>
        </p:txBody>
      </p:sp>
      <p:sp>
        <p:nvSpPr>
          <p:cNvPr id="16" name="文字版面配置區 12"/>
          <p:cNvSpPr>
            <a:spLocks noGrp="1"/>
          </p:cNvSpPr>
          <p:nvPr>
            <p:ph type="body" sz="quarter" idx="20" hasCustomPrompt="1"/>
          </p:nvPr>
        </p:nvSpPr>
        <p:spPr>
          <a:xfrm>
            <a:off x="611559" y="5373218"/>
            <a:ext cx="3168352" cy="288033"/>
          </a:xfrm>
        </p:spPr>
        <p:txBody>
          <a:bodyPr anchor="ctr">
            <a:noAutofit/>
          </a:bodyPr>
          <a:lstStyle>
            <a:lvl1pPr>
              <a:buNone/>
              <a:defRPr sz="160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altLang="zh-TW" dirty="0" smtClean="0"/>
              <a:t>Department / Title</a:t>
            </a:r>
            <a:endParaRPr lang="zh-TW" altLang="en-US" dirty="0"/>
          </a:p>
        </p:txBody>
      </p:sp>
      <p:sp>
        <p:nvSpPr>
          <p:cNvPr id="17" name="文字版面配置區 12"/>
          <p:cNvSpPr>
            <a:spLocks noGrp="1"/>
          </p:cNvSpPr>
          <p:nvPr>
            <p:ph type="body" sz="quarter" idx="21" hasCustomPrompt="1"/>
          </p:nvPr>
        </p:nvSpPr>
        <p:spPr>
          <a:xfrm>
            <a:off x="611559" y="5661253"/>
            <a:ext cx="3168352" cy="288031"/>
          </a:xfrm>
        </p:spPr>
        <p:txBody>
          <a:bodyPr anchor="ctr">
            <a:noAutofit/>
          </a:bodyPr>
          <a:lstStyle>
            <a:lvl1pPr>
              <a:buNone/>
              <a:defRPr sz="160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altLang="zh-TW" dirty="0" smtClean="0"/>
              <a:t>Company Name</a:t>
            </a:r>
            <a:endParaRPr lang="zh-TW" altLang="en-US" dirty="0"/>
          </a:p>
        </p:txBody>
      </p:sp>
      <p:sp>
        <p:nvSpPr>
          <p:cNvPr id="18" name="文字版面配置區 12"/>
          <p:cNvSpPr>
            <a:spLocks noGrp="1"/>
          </p:cNvSpPr>
          <p:nvPr>
            <p:ph type="body" sz="quarter" idx="22" hasCustomPrompt="1"/>
          </p:nvPr>
        </p:nvSpPr>
        <p:spPr>
          <a:xfrm>
            <a:off x="611559" y="5949284"/>
            <a:ext cx="3168352" cy="288033"/>
          </a:xfrm>
        </p:spPr>
        <p:txBody>
          <a:bodyPr anchor="ctr">
            <a:noAutofit/>
          </a:bodyPr>
          <a:lstStyle>
            <a:lvl1pPr>
              <a:buNone/>
              <a:defRPr sz="160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altLang="zh-TW" dirty="0" smtClean="0"/>
              <a:t>Date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139136" cy="121014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56791"/>
            <a:ext cx="4040188" cy="63976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246883"/>
            <a:ext cx="4040188" cy="4206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4012" y="1556791"/>
            <a:ext cx="4041775" cy="63976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4012" y="2246883"/>
            <a:ext cx="4039200" cy="4206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395536" y="6643688"/>
            <a:ext cx="3429000" cy="214312"/>
          </a:xfrm>
          <a:prstGeom prst="rect">
            <a:avLst/>
          </a:prstGeom>
          <a:noFill/>
        </p:spPr>
        <p:txBody>
          <a:bodyPr lIns="72000" rIns="72000" anchor="b">
            <a:normAutofit/>
          </a:bodyPr>
          <a:lstStyle/>
          <a:p>
            <a:pPr>
              <a:defRPr/>
            </a:pPr>
            <a:r>
              <a:rPr lang="en-US" altLang="zh-TW" sz="8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8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方塊 2"/>
          <p:cNvSpPr txBox="1"/>
          <p:nvPr userDrawn="1"/>
        </p:nvSpPr>
        <p:spPr>
          <a:xfrm>
            <a:off x="395536" y="6643688"/>
            <a:ext cx="3429000" cy="214312"/>
          </a:xfrm>
          <a:prstGeom prst="rect">
            <a:avLst/>
          </a:prstGeom>
          <a:noFill/>
        </p:spPr>
        <p:txBody>
          <a:bodyPr lIns="72000" rIns="72000" anchor="b">
            <a:normAutofit/>
          </a:bodyPr>
          <a:lstStyle/>
          <a:p>
            <a:pPr>
              <a:defRPr/>
            </a:pPr>
            <a:r>
              <a:rPr lang="en-US" altLang="zh-TW" sz="8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8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 userDrawn="1"/>
        </p:nvSpPr>
        <p:spPr>
          <a:xfrm>
            <a:off x="395536" y="6643688"/>
            <a:ext cx="3429000" cy="214312"/>
          </a:xfrm>
          <a:prstGeom prst="rect">
            <a:avLst/>
          </a:prstGeom>
          <a:noFill/>
        </p:spPr>
        <p:txBody>
          <a:bodyPr lIns="72000" rIns="72000" anchor="b">
            <a:normAutofit/>
          </a:bodyPr>
          <a:lstStyle/>
          <a:p>
            <a:pPr>
              <a:defRPr/>
            </a:pPr>
            <a:r>
              <a:rPr lang="en-US" altLang="zh-TW" sz="8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8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1052736"/>
            <a:ext cx="3008313" cy="9361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1052736"/>
            <a:ext cx="5111750" cy="55446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2060848"/>
            <a:ext cx="3008313" cy="45365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395536" y="6643688"/>
            <a:ext cx="3429000" cy="214312"/>
          </a:xfrm>
          <a:prstGeom prst="rect">
            <a:avLst/>
          </a:prstGeom>
          <a:noFill/>
        </p:spPr>
        <p:txBody>
          <a:bodyPr lIns="72000" rIns="72000" anchor="b">
            <a:normAutofit/>
          </a:bodyPr>
          <a:lstStyle/>
          <a:p>
            <a:pPr>
              <a:defRPr/>
            </a:pPr>
            <a:r>
              <a:rPr lang="en-US" altLang="zh-TW" sz="8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8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395536" y="6643688"/>
            <a:ext cx="3429000" cy="214312"/>
          </a:xfrm>
          <a:prstGeom prst="rect">
            <a:avLst/>
          </a:prstGeom>
          <a:noFill/>
        </p:spPr>
        <p:txBody>
          <a:bodyPr lIns="72000" rIns="72000" anchor="b">
            <a:normAutofit/>
          </a:bodyPr>
          <a:lstStyle/>
          <a:p>
            <a:pPr>
              <a:defRPr/>
            </a:pPr>
            <a:r>
              <a:rPr lang="en-US" altLang="zh-TW" sz="8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8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139136" cy="4997152"/>
          </a:xfrm>
        </p:spPr>
        <p:txBody>
          <a:bodyPr vert="eaVert"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395536" y="6643688"/>
            <a:ext cx="3429000" cy="214312"/>
          </a:xfrm>
          <a:prstGeom prst="rect">
            <a:avLst/>
          </a:prstGeom>
          <a:noFill/>
        </p:spPr>
        <p:txBody>
          <a:bodyPr lIns="72000" rIns="72000" anchor="b">
            <a:normAutofit/>
          </a:bodyPr>
          <a:lstStyle/>
          <a:p>
            <a:pPr>
              <a:defRPr/>
            </a:pPr>
            <a:r>
              <a:rPr lang="en-US" altLang="zh-TW" sz="8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8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60648"/>
            <a:ext cx="894928" cy="6336704"/>
          </a:xfrm>
        </p:spPr>
        <p:txBody>
          <a:bodyPr vert="eaVert"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19800" cy="6322715"/>
          </a:xfrm>
        </p:spPr>
        <p:txBody>
          <a:bodyPr vert="eaVert"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395536" y="6643688"/>
            <a:ext cx="3429000" cy="214312"/>
          </a:xfrm>
          <a:prstGeom prst="rect">
            <a:avLst/>
          </a:prstGeom>
          <a:noFill/>
        </p:spPr>
        <p:txBody>
          <a:bodyPr lIns="72000" rIns="72000" anchor="b">
            <a:normAutofit/>
          </a:bodyPr>
          <a:lstStyle/>
          <a:p>
            <a:pPr>
              <a:defRPr/>
            </a:pPr>
            <a:r>
              <a:rPr lang="en-US" altLang="zh-TW" sz="8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8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348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1560" y="1125442"/>
            <a:ext cx="4248472" cy="3167654"/>
          </a:xfrm>
        </p:spPr>
        <p:txBody>
          <a:bodyPr anchor="ctr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>
                <a:solidFill>
                  <a:srgbClr val="492582"/>
                </a:solidFill>
                <a:latin typeface="+mj-lt"/>
                <a:ea typeface="+mj-ea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dirty="0" smtClean="0"/>
              <a:t>New Section Title</a:t>
            </a:r>
            <a:endParaRPr lang="zh-TW" alt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p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1560" y="1125442"/>
            <a:ext cx="4248472" cy="3167654"/>
          </a:xfrm>
        </p:spPr>
        <p:txBody>
          <a:bodyPr anchor="ctr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dirty="0" smtClean="0"/>
              <a:t>New Section Title</a:t>
            </a:r>
            <a:endParaRPr lang="zh-TW" alt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 userDrawn="1"/>
        </p:nvSpPr>
        <p:spPr>
          <a:xfrm>
            <a:off x="395536" y="6643688"/>
            <a:ext cx="3429000" cy="214312"/>
          </a:xfrm>
          <a:prstGeom prst="rect">
            <a:avLst/>
          </a:prstGeom>
          <a:noFill/>
        </p:spPr>
        <p:txBody>
          <a:bodyPr lIns="72000" rIns="72000" anchor="b">
            <a:normAutofit/>
          </a:bodyPr>
          <a:lstStyle/>
          <a:p>
            <a:pPr>
              <a:defRPr/>
            </a:pPr>
            <a:r>
              <a:rPr lang="en-US" altLang="zh-TW" sz="8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8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  <p:sp>
        <p:nvSpPr>
          <p:cNvPr id="6" name="文字版面配置區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260648"/>
            <a:ext cx="7138800" cy="1209600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>
                <a:solidFill>
                  <a:srgbClr val="492582"/>
                </a:solidFill>
                <a:latin typeface="+mj-lt"/>
                <a:ea typeface="+mj-ea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dirty="0" smtClean="0"/>
              <a:t>Heading Level</a:t>
            </a:r>
            <a:endParaRPr lang="zh-TW" altLang="en-US" dirty="0" smtClean="0"/>
          </a:p>
        </p:txBody>
      </p:sp>
      <p:sp>
        <p:nvSpPr>
          <p:cNvPr id="17" name="內容版面配置區 16"/>
          <p:cNvSpPr>
            <a:spLocks noGrp="1"/>
          </p:cNvSpPr>
          <p:nvPr>
            <p:ph sz="quarter" idx="22" hasCustomPrompt="1"/>
          </p:nvPr>
        </p:nvSpPr>
        <p:spPr>
          <a:xfrm>
            <a:off x="467544" y="1628799"/>
            <a:ext cx="7920880" cy="4968553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altLang="zh-TW" dirty="0" smtClean="0"/>
              <a:t>First Line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Line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Line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p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 userDrawn="1"/>
        </p:nvSpPr>
        <p:spPr>
          <a:xfrm>
            <a:off x="395536" y="6643688"/>
            <a:ext cx="3429000" cy="214312"/>
          </a:xfrm>
          <a:prstGeom prst="rect">
            <a:avLst/>
          </a:prstGeom>
          <a:noFill/>
        </p:spPr>
        <p:txBody>
          <a:bodyPr lIns="72000" rIns="72000" anchor="b">
            <a:normAutofit/>
          </a:bodyPr>
          <a:lstStyle/>
          <a:p>
            <a:pPr>
              <a:defRPr/>
            </a:pPr>
            <a:r>
              <a:rPr lang="en-US" altLang="zh-TW" sz="8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8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  <p:sp>
        <p:nvSpPr>
          <p:cNvPr id="6" name="文字版面配置區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260648"/>
            <a:ext cx="7138800" cy="1209600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dirty="0" smtClean="0"/>
              <a:t>Heading Level</a:t>
            </a:r>
            <a:endParaRPr lang="zh-TW" altLang="en-US" dirty="0" smtClean="0"/>
          </a:p>
        </p:txBody>
      </p:sp>
      <p:sp>
        <p:nvSpPr>
          <p:cNvPr id="17" name="內容版面配置區 16"/>
          <p:cNvSpPr>
            <a:spLocks noGrp="1"/>
          </p:cNvSpPr>
          <p:nvPr>
            <p:ph sz="quarter" idx="22" hasCustomPrompt="1"/>
          </p:nvPr>
        </p:nvSpPr>
        <p:spPr>
          <a:xfrm>
            <a:off x="467544" y="1628799"/>
            <a:ext cx="7920880" cy="49685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altLang="zh-TW" dirty="0" smtClean="0"/>
              <a:t>First Line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Line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Line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395536" y="6643688"/>
            <a:ext cx="3429000" cy="214312"/>
          </a:xfrm>
          <a:prstGeom prst="rect">
            <a:avLst/>
          </a:prstGeom>
          <a:noFill/>
        </p:spPr>
        <p:txBody>
          <a:bodyPr lIns="72000" rIns="72000" anchor="b">
            <a:normAutofit/>
          </a:bodyPr>
          <a:lstStyle/>
          <a:p>
            <a:pPr>
              <a:defRPr/>
            </a:pPr>
            <a:r>
              <a:rPr lang="en-US" altLang="zh-TW" sz="8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8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395536" y="6643688"/>
            <a:ext cx="3429000" cy="214312"/>
          </a:xfrm>
          <a:prstGeom prst="rect">
            <a:avLst/>
          </a:prstGeom>
          <a:noFill/>
        </p:spPr>
        <p:txBody>
          <a:bodyPr lIns="72000" rIns="72000" anchor="b">
            <a:normAutofit/>
          </a:bodyPr>
          <a:lstStyle/>
          <a:p>
            <a:pPr>
              <a:defRPr/>
            </a:pPr>
            <a:r>
              <a:rPr lang="en-US" altLang="zh-TW" sz="8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8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811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方塊 4"/>
          <p:cNvSpPr txBox="1"/>
          <p:nvPr userDrawn="1"/>
        </p:nvSpPr>
        <p:spPr>
          <a:xfrm>
            <a:off x="395536" y="6643688"/>
            <a:ext cx="3429000" cy="214312"/>
          </a:xfrm>
          <a:prstGeom prst="rect">
            <a:avLst/>
          </a:prstGeom>
          <a:noFill/>
        </p:spPr>
        <p:txBody>
          <a:bodyPr lIns="72000" rIns="72000" anchor="b">
            <a:normAutofit/>
          </a:bodyPr>
          <a:lstStyle/>
          <a:p>
            <a:pPr>
              <a:defRPr/>
            </a:pPr>
            <a:r>
              <a:rPr lang="en-US" altLang="zh-TW" sz="8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8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139136" cy="1210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931224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5" r:id="rId3"/>
    <p:sldLayoutId id="2147483650" r:id="rId4"/>
    <p:sldLayoutId id="2147483664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492582"/>
          </a:solidFill>
          <a:latin typeface="Gill Sans MT" pitchFamily="34" charset="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92582"/>
          </a:solidFill>
          <a:latin typeface="Gill Sans MT" pitchFamily="34" charset="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492582"/>
          </a:solidFill>
          <a:latin typeface="Gill Sans MT" pitchFamily="34" charset="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92582"/>
          </a:solidFill>
          <a:latin typeface="Gill Sans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492582"/>
          </a:solidFill>
          <a:latin typeface="Gill Sans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492582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hyperlink" Target="http://www.google.com.tw/url?sa=i&amp;rct=j&amp;q=&amp;esrc=s&amp;frm=1&amp;source=images&amp;cd=&amp;cad=rja&amp;docid=uFsYx5B7hgm37M&amp;tbnid=1jV3RedoBA1DFM:&amp;ved=0CAUQjRw&amp;url=http://www.chinesepress.com/index.php?option=com_content&amp;view=article&amp;id=29092:pc-&amp;catid=358:2011-08-09-19-18-53&amp;Itemid=572&amp;ei=cI0lUe_LLYXZkgX0v4HIDQ&amp;psig=AFQjCNGoJrJrCrhvHfCCkP-H-Ei2Gq7znQ&amp;ust=1361501844253593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TW" dirty="0" smtClean="0"/>
              <a:t>SV500 sales kit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altLang="zh-TW" dirty="0" err="1" smtClean="0"/>
              <a:t>BenQ</a:t>
            </a:r>
            <a:r>
              <a:rPr lang="en-US" altLang="zh-TW" dirty="0" smtClean="0"/>
              <a:t> Digital Signage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altLang="zh-TW" dirty="0" smtClean="0"/>
              <a:t>2014.01.17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9"/>
          </p:nvPr>
        </p:nvSpPr>
        <p:spPr>
          <a:xfrm>
            <a:off x="468313" y="260350"/>
            <a:ext cx="7127875" cy="1223963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Scheduling </a:t>
            </a:r>
            <a:endParaRPr lang="zh-TW" altLang="en-US" dirty="0"/>
          </a:p>
        </p:txBody>
      </p:sp>
      <p:sp>
        <p:nvSpPr>
          <p:cNvPr id="37891" name="內容版面配置區 2"/>
          <p:cNvSpPr>
            <a:spLocks noGrp="1"/>
          </p:cNvSpPr>
          <p:nvPr>
            <p:ph sz="quarter" idx="22"/>
          </p:nvPr>
        </p:nvSpPr>
        <p:spPr>
          <a:xfrm>
            <a:off x="468313" y="1341438"/>
            <a:ext cx="7848600" cy="5256212"/>
          </a:xfrm>
        </p:spPr>
        <p:txBody>
          <a:bodyPr/>
          <a:lstStyle/>
          <a:p>
            <a:r>
              <a:rPr lang="en-US" altLang="zh-TW" smtClean="0"/>
              <a:t>Use the scheduling function to designate up to </a:t>
            </a:r>
            <a:r>
              <a:rPr lang="en-US" altLang="zh-TW" b="1" smtClean="0"/>
              <a:t>7 sets </a:t>
            </a:r>
            <a:r>
              <a:rPr lang="en-US" altLang="zh-TW" smtClean="0"/>
              <a:t>of on/off time for displays down to individual video input sources.</a:t>
            </a:r>
          </a:p>
          <a:p>
            <a:r>
              <a:rPr lang="en-US" altLang="zh-TW" smtClean="0"/>
              <a:t>To save time and management efforts as well as energy consumptions</a:t>
            </a:r>
            <a:endParaRPr lang="zh-TW" altLang="en-US" smtClean="0"/>
          </a:p>
        </p:txBody>
      </p:sp>
      <p:pic>
        <p:nvPicPr>
          <p:cNvPr id="37892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3573463"/>
            <a:ext cx="3384550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圖片 8" descr="IMAG0697_BURST0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5013" y="3789363"/>
            <a:ext cx="3427412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圓角矩形圖說文字 8"/>
          <p:cNvSpPr/>
          <p:nvPr/>
        </p:nvSpPr>
        <p:spPr>
          <a:xfrm>
            <a:off x="6859588" y="3152775"/>
            <a:ext cx="1439862" cy="468313"/>
          </a:xfrm>
          <a:prstGeom prst="wedgeRoundRectCallout">
            <a:avLst>
              <a:gd name="adj1" fmla="val 1291"/>
              <a:gd name="adj2" fmla="val 259286"/>
              <a:gd name="adj3" fmla="val 16667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400" dirty="0">
                <a:solidFill>
                  <a:srgbClr val="492582"/>
                </a:solidFill>
              </a:rPr>
              <a:t>Selecting Input source</a:t>
            </a:r>
            <a:endParaRPr lang="zh-TW" altLang="en-US" sz="1400" dirty="0">
              <a:solidFill>
                <a:srgbClr val="492582"/>
              </a:solidFill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7075488" y="6273800"/>
            <a:ext cx="1006475" cy="539750"/>
          </a:xfrm>
          <a:prstGeom prst="wedgeRoundRectCallout">
            <a:avLst>
              <a:gd name="adj1" fmla="val -47151"/>
              <a:gd name="adj2" fmla="val -196753"/>
              <a:gd name="adj3" fmla="val 16667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400" dirty="0">
                <a:solidFill>
                  <a:srgbClr val="492582"/>
                </a:solidFill>
              </a:rPr>
              <a:t>Selecting</a:t>
            </a:r>
            <a:r>
              <a:rPr lang="en-US" altLang="zh-TW" dirty="0">
                <a:solidFill>
                  <a:srgbClr val="492582"/>
                </a:solidFill>
              </a:rPr>
              <a:t> </a:t>
            </a:r>
            <a:r>
              <a:rPr lang="en-US" altLang="zh-TW" sz="1400" dirty="0">
                <a:solidFill>
                  <a:srgbClr val="492582"/>
                </a:solidFill>
              </a:rPr>
              <a:t>date</a:t>
            </a:r>
            <a:endParaRPr lang="zh-TW" altLang="en-US" sz="1400" dirty="0">
              <a:solidFill>
                <a:srgbClr val="492582"/>
              </a:solidFill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4427538" y="3141663"/>
            <a:ext cx="1236662" cy="468312"/>
          </a:xfrm>
          <a:prstGeom prst="wedgeRoundRectCallout">
            <a:avLst>
              <a:gd name="adj1" fmla="val 84333"/>
              <a:gd name="adj2" fmla="val 191333"/>
              <a:gd name="adj3" fmla="val 16667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400" dirty="0">
                <a:solidFill>
                  <a:srgbClr val="492582"/>
                </a:solidFill>
              </a:rPr>
              <a:t>Selecting on/off time</a:t>
            </a:r>
            <a:endParaRPr lang="zh-TW" altLang="en-US" sz="1400" dirty="0">
              <a:solidFill>
                <a:srgbClr val="492582"/>
              </a:solidFill>
            </a:endParaRPr>
          </a:p>
        </p:txBody>
      </p:sp>
      <p:sp>
        <p:nvSpPr>
          <p:cNvPr id="12" name="圓角矩形圖說文字 11"/>
          <p:cNvSpPr/>
          <p:nvPr/>
        </p:nvSpPr>
        <p:spPr>
          <a:xfrm>
            <a:off x="4565650" y="6302375"/>
            <a:ext cx="1441450" cy="511175"/>
          </a:xfrm>
          <a:prstGeom prst="wedgeRoundRectCallout">
            <a:avLst>
              <a:gd name="adj1" fmla="val -27004"/>
              <a:gd name="adj2" fmla="val -154728"/>
              <a:gd name="adj3" fmla="val 16667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400" dirty="0">
                <a:solidFill>
                  <a:srgbClr val="492582"/>
                </a:solidFill>
              </a:rPr>
              <a:t>Up to 7 different settings</a:t>
            </a:r>
            <a:endParaRPr lang="zh-TW" altLang="en-US" sz="1400" dirty="0">
              <a:solidFill>
                <a:srgbClr val="4925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7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群組 38"/>
          <p:cNvGrpSpPr>
            <a:grpSpLocks/>
          </p:cNvGrpSpPr>
          <p:nvPr/>
        </p:nvGrpSpPr>
        <p:grpSpPr bwMode="auto">
          <a:xfrm>
            <a:off x="6875463" y="6092825"/>
            <a:ext cx="865187" cy="431800"/>
            <a:chOff x="6012160" y="3284984"/>
            <a:chExt cx="1440160" cy="792088"/>
          </a:xfrm>
        </p:grpSpPr>
        <p:cxnSp>
          <p:nvCxnSpPr>
            <p:cNvPr id="40" name="直線接點 39"/>
            <p:cNvCxnSpPr/>
            <p:nvPr/>
          </p:nvCxnSpPr>
          <p:spPr>
            <a:xfrm>
              <a:off x="6012160" y="3284984"/>
              <a:ext cx="0" cy="792088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>
              <a:off x="6012160" y="4077072"/>
              <a:ext cx="1440160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>
              <a:off x="7452320" y="3284984"/>
              <a:ext cx="0" cy="792088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15" name="群組 37"/>
          <p:cNvGrpSpPr>
            <a:grpSpLocks/>
          </p:cNvGrpSpPr>
          <p:nvPr/>
        </p:nvGrpSpPr>
        <p:grpSpPr bwMode="auto">
          <a:xfrm>
            <a:off x="5508625" y="6092825"/>
            <a:ext cx="719138" cy="431800"/>
            <a:chOff x="6012160" y="3284984"/>
            <a:chExt cx="1440160" cy="792088"/>
          </a:xfrm>
        </p:grpSpPr>
        <p:cxnSp>
          <p:nvCxnSpPr>
            <p:cNvPr id="34" name="直線接點 33"/>
            <p:cNvCxnSpPr/>
            <p:nvPr/>
          </p:nvCxnSpPr>
          <p:spPr>
            <a:xfrm>
              <a:off x="6012160" y="3284984"/>
              <a:ext cx="0" cy="792088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>
              <a:off x="6012160" y="4077072"/>
              <a:ext cx="1440160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>
              <a:off x="7452320" y="3284984"/>
              <a:ext cx="0" cy="792088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916" name="Picture 17" descr="http://informatica4caton.files.wordpress.com/2010/05/pc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5300663"/>
            <a:ext cx="1439863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直線接點 28"/>
          <p:cNvCxnSpPr/>
          <p:nvPr/>
        </p:nvCxnSpPr>
        <p:spPr>
          <a:xfrm>
            <a:off x="4067175" y="5949950"/>
            <a:ext cx="5048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smtClean="0"/>
              <a:t>Connectivity</a:t>
            </a:r>
            <a:endParaRPr lang="zh-TW" altLang="en-US" sz="3200" smtClean="0"/>
          </a:p>
        </p:txBody>
      </p:sp>
      <p:pic>
        <p:nvPicPr>
          <p:cNvPr id="38919" name="Picture 2" descr="http://www.benq.com/modules/image_bin.cfm?id=141281&amp;ttid=2412534&amp;url=hq/products/product_features/largedisplay/lan_tl6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919413"/>
            <a:ext cx="4824412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468313" y="2565400"/>
            <a:ext cx="48244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>
                <a:latin typeface="+mn-lt"/>
              </a:rPr>
              <a:t>Control and FW update by remote PC</a:t>
            </a:r>
            <a:endParaRPr lang="zh-TW" altLang="en-US" dirty="0">
              <a:latin typeface="+mn-lt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468313" y="2565400"/>
            <a:ext cx="4679950" cy="2159000"/>
          </a:xfrm>
          <a:prstGeom prst="roundRect">
            <a:avLst>
              <a:gd name="adj" fmla="val 51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pic>
        <p:nvPicPr>
          <p:cNvPr id="38922" name="Picture 4" descr="http://www.benq.com/images/hq/products/prd_original/largedisplay/lcdm_tl65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5300663"/>
            <a:ext cx="1584325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6" descr="http://www.benq.com/images/hq/products/prd_original/largedisplay/lcdm_tl420s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5300663"/>
            <a:ext cx="15684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4" descr="http://www.benq.com/images/hq/products/prd_original/largedisplay/lcdm_tl65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5300663"/>
            <a:ext cx="1584325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5" name="AutoShape 8" descr="data:image/jpeg;base64,/9j/4AAQSkZJRgABAQAAAQABAAD/2wCEAAkGBhEREBQQEBAQEBAQDxARFBQQEA8RFRISFhQVFBQQEhQXGygeFxkmGhQSIS8gIycpLCwsFh4xNTIqNSYrLCkBCQoKDgwOGg8PGi8kHCQsLSkuKSopLCksLCw1KS0vKiwsLCwpLSkvNSksKSk2KSkpLCkpKTUpLCwpKTUuLSkpM//AABEIAMgAyAMBIgACEQEDEQH/xAAbAAEAAgMBAQAAAAAAAAAAAAAABQYCAwQBB//EAEwQAAICAAIECAcKDAYDAQAAAAECAAMEEQUSITEGE0FRYXGBkSIyUnKhscEjJDNCU2KCksLRBxQVY3OToqOys9LhNENEVGSDJZS0Fv/EABsBAQACAwEBAAAAAAAAAAAAAAABAgMEBQYH/8QAMxEBAAEDAQMKBQMFAAAAAAAAAAECAxEEEiExBRQyQVFSYXGRsRNTYoHBBiTRIoKh4fD/2gAMAwEAAhEDEQA/APuMREBERAREQEREBERAREQEREBERAREQEREBERAREQEREBERAREQEREBERAREQEREBERAREQEREBERAREQEREBERATGywKCzEKoGZJIAA5yTMpGcJUzwd4/Mue4Z+yIGA4W4D/fYP8A9qj+qZrwnwR3YzCnqxFJ+1Pimjh7lUBv1K17QAvskj+SLTt4okdhlbt2zanFyuInxXotXLkZopmX2BNNYZt2IoPVdWfbOhMWjeK6HqZTPih0G/LQO1UmB0CeXDp2pVMPPNL82n1ZOa3+5Po+5ZxnPhX5AH+2q+pTPRoL/j19i0iOeaX5tPrBzW/3J9H3XOJ8MGiGG6rLqZR6jNgwNw3C0dV7j1PHPNL82n1g5tf7k+kvt8T5LwO0yKcYjXYhkqeq5Tx2IsKZ5Bxsdss/BPTLzZw+0eM/fAbLyK7Wz6iFyM2ZhgWGJUrfwmYQeKmJc8wp1fS5AmWE/CAtg1lwONKg5EolNm3m8Cw84jZlGVriVw8OaR41GOXzsHd6wJmOHmC+NY6dD0Xr9mMSlYIkHVw2wDf6qsefrp/EBO/Babw1zalOIotcLrFa7a3YLsGZCnPLaO+QO2IiAiIgIiICIiAnHplc8NcOei0fsGdk1YtM63HOjDvBiB8J0WvgIeZyO60j2T61wef3uo5i/rnyzRye5ea9n8wt7Z9M0I3uWXzmnL19Wxqrc9tMx/mG9pt9iqPGPaUxxkcZObXnuvMfxzYdHGTzWE0a8814+OnYbzlzDuEj9OoDQ2QG9TsA5xOnXnNpI51OOj2ia2puRVZrjwn2ZbMYrpnxh8pxleRqPNY470cTYFnRpSrwU6MSo7ywngSensTm3TPhHs5VzdVLUK5cuCuINWDsYZZi3Znnlt1F25Ec8qqpLLoirPBWLrBM38Zs8hkUO3Lql6+CsJr8sWc9R7LF9pnv5cfyaz/2uPsSvnB2fL4ftaxfszE4Wz5bC/r8vWspik3p99Mj41Cn6SH1gTLR2odIVMiKgbR9z5BVHjW05Z5cuRlcbBXkbHw7dWIT2yf0OpGPqU700Y6nLnFuHzlaojG5MLfERMaxERAREQEREBPDPYgfFdHU+52Dybrh3S+6Hb3Ptz9AlRwVPhYhfJxVw7zLJgbSKly3lVOfYJ5/9QXYs1Wrk/VHs3tDGYqp8vymNaNaRJz5z3mZrYw5T35zzUcqx1w3/g+KT1o1pwrizygH0TauKHSJnp5Rt1dak2ph0601Yo5o3mmY8evPNOIuzGQ3csi9raIonf1FNE5hSdNV5VM3kXof3gHtnFryY0/V73u6HB7rUJ9UhQZ77R1Z09ufpp9nFu9OrzlvpbblLFhbNTBud2Tqf20lcw3jCW3RSDiiCAQWOYIBB3chmzPBRy/lweUO+Dpvp9MlPxKr5Kr9Wn3T38Qp+Rq/VV/dI2jCEv0sCrbj4LbwOYyf0EM8eD5OAy77Kv6Zh+Tqfkaf1Vf3Tp0Cvv60+ThKR32P/TK1TmEwtMRExLEREBERAREQERED5hhqvfOMHNjG9KqfbJnAp7mnmgd2ycVdfv7Gr+eR/rBh9mSuBT3MdBYftGeX/Vcft7dX1fj/AE29FViqXmpPeLnRqRxc+f7Tp7bn1I1J0cXHFxtG20akak36kxLqN7KOthETM8Ebavacp974roqubur1vZKqDLzjqBZViFGRD12rs6asvbKFS+aqedVPeM59h5NmeaWs92n2cO706vN24Lxx1y3aO2J2mVDR/wAIvXLSpOrq8k3+LE6zjFGzf1TfXaCMwZGiubaswcxGDKRBm3g3/jMR0YbCemzFf0icYxHROzgvtxOIP/Hwn8zF/eJSqNy0LPERMSxERAREQEREBETwtAowr/8AJYwfMwp/nZ+sTvrrdRkNTLMnaGJ2nOc+kKL00hbbXhbbq7aUXWR6FAZdXYddx86bNfGndhKUH53GDP6tdTeuY9TpLGroii/TmI38Z4/ZFNVVM5pbtWzylHUn3me8S/yjdgQeyRWmsXjMPh7L3bBAVqCFWvEWMSSFChmdRvI+LKvRwrx1q63HBASdiVU+glc5rUckaGOjap+8Z91pu3O1fRhTyu5+ll6o/ERy6x62c+2fPMXpLFajMcTiGyViAH1czlsA1QN5yEsXCLQtFdVC+G7taEY2X32a+VTljqu5A2qDsE2o0Wmt9G3TH9sfwrtVT1py9aK9tjVVjnsZF9LGcj6ewKf6jD/9ZFn8sGfODQisdVEXwj4qKvL0CZgzYppinhGFV9t4ZYMbA9lg+ZTadnaBKFgwRWgOwitAeghQCO+e5zIGTkd2jPhV6xLcK5T9EH3ZPOHrl31cpaES1iuZZQzTUzyRmXktwYX3fEH5mGH80/akIm1gOciWDg0vuuJ86gfugftSlfBMJ+IiYVyIiAiIgIiIGDmc9jzqInJiajyQOS7EAbzOC/SYEgtK8JlW1qVUayHItdamHTP5rNtbrAke11tm7EYBc/It44/xAeiTgauHGlzaldA3M5sbqTYB9Z17jNOF0dqoq5bgO/lmGL4PYnWFysMRkoGSBVIyYsCg3Nv3Z57t87NG6bAOrdXnq7GyBV185D/bPpmSiYiFZR2nCKaQxy221AZ8+uG+zIyvS/GX1W2liVYl2YHNQyMNWusbkBIzI2mfTacHhL68zqOjb1dM93IVIkdjeAOAs8XXqP5otln5jZjsEmd85Qpq4BbCeKsVyczqqQWHWnjDtE12aMsXk9h7jJrG/g7sHwV63ryLcmqR2kMpPYs5MNozFqGCOQUsZGRnbYy5ZjaXQjaNwykZ7Uol6WG9SOyYZyyYDjbFYlKmKOUYMDU2sMicrKs1I2+RNtmAQ/CUXJ0qtd69eaENl1iMwIXQp93Tzh659BNWYylWwOiqeNQ1W1FwwOoWat8s9vuVgDeiXHVy2nYOnZLQrKHuBU5Gc7WSUu0nhT4LXUuR8VHFrD6NebeiaqrKM80oxFvSKbMv3mUZGWisGfhGHm/fJng6PdMV+mp/+amcS33t4uG1em2+pB2hNdh3Tv0LhrENr28WGusVtWtmcKFrSsDWZVJPgZ7hvlKpjC0QmYkYOEFLfB69+XLTW9i9jgap7CZlTp6lnFZZqrG8VbkessfJUsMmPQCTMayRieZz3OAiIgIiICIiBg9Ct4yqesAzixOhsKQS9FGQBJLV15AcpJIkhMbagwKsMwRkQeUQKVdhNG2eFh8NeSdosweHvr6irgKp688p0aM4PPfWwxlbEK2VD2ai4gJlt12rOzb07eUbJIHg7ZR/g8S1KjdTaOOpHQoPhIOhSJCYb8JyAhbK+PzAyswQtsU9JSxVYDqLS3HghJ4fg1fUNSu+vi8yRr4ctYM+QsLAp+p3zYdB38uKs+jVhl7jqZ+maW4clvgsDjbBzlK6h+8cH0TS3CPHv4mDqr6bcUSR1oqfaj+o3OltAH42IxTdBuIH7IEgdJ6MvR+Lrpt/FTmzmixTdY7eNrPY2ajq29Ikg12kn334Sn9HQ7n94zCYHReIb4TSGI6qkppHcFMnEjRh8RxahK8BilVdgUJUAO0v6ZrxOPuUZsmGwi+VisQuf1FyH7U6v/y1B+EbEXZ7+MxN7A9a62r6Jvw3BzCV7Uw1KnnFa5xgV3FY9GGq+kKLAfipg0vQ9wYHtM5EpbfVQLyN2vovwfoszAKOrKX6qpV8VVXzVA9U2a0YFQwWnsQSKtTDLYNnFOb8M/UqsCG+iTOzFaZxldbOcLXkgzOriHsJ81FrzMncZgK7l1La0sU8jqD65FWcH7a/8NewHyd+dqdQYnXX63fujBlA4fhTjLwTWVQDeK0qBXobjHZ1PWkxfSeI4xa8XcTQ6tmrWKy2MCoWpiKkAzzJ1czrauW3bN+Ow6k62Jw7VOueV1JZgP8AsQBlHnKBzzFa7guamvG0MNxKByvQw8Cwde/nnJvzrrVcV0Yrp7vRn1nP/dTbo+BVTirMT28YT6cJQABuyAGQ3dk5dIadW1DWwDKd4YAg9kgasDh7G1KrbMJaf8lwAM+ZUfMH6B5J018ErSfDxOz81SEPe7N6BKTy9pLe69tUVd2aZz/CnNa56MxMduWGjcXdXa1dWKxAzBsTWta4FcwGVhbrZ6pZexhygywYfhNik+ErrvHPWTS/1WzVj9JR0SKrwuEwrEtaBYVyPGWl7NXPPIJvyzA3DkHNNyaR1/gKMRd0rXqKfpWECcCeUtXdvzXoqaponqmMx4+Xq6EW7MW4pu4z2wsWH4YYc/CM2HP59Si/rNqZdJIk3TiQwDKQykZggggjnBG+UyrRONs+Lh8OPnF729GqFP1hO/Q/ApabVvN9pdWLFa9WityQR7pXWAtm/ewznpNHd1dcfuLcU+U/jf7ufdptR0Jz9lqDRPFWJ0WBlERA8Jmp7p6853EDx758c0e1mHYajEFM03+QSh/hn111lV0nwP2s9BHhMzGuwnLNmLNqWAZrtJORDDzd8vTOES90Vp5bBk/gt6P7SWBlN/EmRwjK1dm3JWGTHLeUIzDjzSemTejdIEeC/fyf2l8Qql2sA3kCajjl5Ax6h98xekE5sRt5yPRPNasfGHZmZOIMsvx48id5/tMhim8kd5mo4ysbgx7AJ4MeT4tefe3oAjch1Le/Mvp++bFsfmHdIm3TWR1TZUreSGQv9QEt6J4MVa/iriH6VqsUd76sjMJ3prXblIHXkJrfFKN9g7D90i10diG/yQv6W9V7hWtmfaROivg9cfGtrT9HSSe02uwP1RI2oMS3HHVDdrHqH3yJ0mtIWy9a2oZUexrUbi89VS2bjLUfd8bMyar4Lr8ey9+ccZqDurC5d866ODFCkMKKyw+M6ix/rvm3pkTWnCJOhlurVcQiWEoutmo8bIa2XNtzmqvgZWdjW4l6xura+zVA5thzI6CTLauDE2rQBMFduivG1ETjtjK8TMcEDo/g3RUMq6K06kHfJavCzrCiey6GpKcpsAnsQEREBERA8ImJqEziBpOHmJws6IgcGJ0UlilLEV1PIwBGfIeg9I2iQuL4Kuu2luMX5O1vCHQlu/scHzl3y0xJicClV6IxB3Ydx0u9KAdeTMe4GdVXBnEHxmw9fQBdeesNnWB9Uy1xJ2pRhXq+Cfl4i0+YKav4Vz9M6F4KYb41fGfpmsuHXquSvokzEjKXJRo2tBqoqoo3BFCgdQGybhhxNsSBgKhzTIKJ7EBERAREQEREBERAREQEREBERAREQEREBERAREQEREBERAREQEREBERAREQEREBERAREQEREBERAREQEREBERAREQEREBERAREQEREBERA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38926" name="AutoShape 10" descr="data:image/jpeg;base64,/9j/4AAQSkZJRgABAQAAAQABAAD/2wCEAAkGBhEREBQQEBAQEBAQDxARFBQQEA8RFRISFhQVFBQQEhQXGygeFxkmGhQSIS8gIycpLCwsFh4xNTIqNSYrLCkBCQoKDgwOGg8PGi8kHCQsLSkuKSopLCksLCw1KS0vKiwsLCwpLSkvNSksKSk2KSkpLCkpKTUpLCwpKTUuLSkpM//AABEIAMgAyAMBIgACEQEDEQH/xAAbAAEAAgMBAQAAAAAAAAAAAAAABQYCAwQBB//EAEwQAAICAAIECAcKDAYDAQAAAAECAAMEEQUSITEGE0FRYXGBkSIyUnKhscEjJDNCU2KCksLRBxQVY3OToqOys9LhNENEVGSDJZS0Fv/EABsBAQACAwEBAAAAAAAAAAAAAAABAgMEBQYH/8QAMxEBAAEDAQMKBQMFAAAAAAAAAAECAxEEEiExBRQyQVFSYXGRsRNTYoHBBiTRIoKh4fD/2gAMAwEAAhEDEQA/APuMREBERAREQEREBERAREQEREBERAREQEREBERAREQEREBERAREQEREBERAREQEREBERAREQEREBERAREQEREBERATGywKCzEKoGZJIAA5yTMpGcJUzwd4/Mue4Z+yIGA4W4D/fYP8A9qj+qZrwnwR3YzCnqxFJ+1Pimjh7lUBv1K17QAvskj+SLTt4okdhlbt2zanFyuInxXotXLkZopmX2BNNYZt2IoPVdWfbOhMWjeK6HqZTPih0G/LQO1UmB0CeXDp2pVMPPNL82n1ZOa3+5Po+5ZxnPhX5AH+2q+pTPRoL/j19i0iOeaX5tPrBzW/3J9H3XOJ8MGiGG6rLqZR6jNgwNw3C0dV7j1PHPNL82n1g5tf7k+kvt8T5LwO0yKcYjXYhkqeq5Tx2IsKZ5Bxsdss/BPTLzZw+0eM/fAbLyK7Wz6iFyM2ZhgWGJUrfwmYQeKmJc8wp1fS5AmWE/CAtg1lwONKg5EolNm3m8Cw84jZlGVriVw8OaR41GOXzsHd6wJmOHmC+NY6dD0Xr9mMSlYIkHVw2wDf6qsefrp/EBO/Babw1zalOIotcLrFa7a3YLsGZCnPLaO+QO2IiAiIgIiICIiAnHplc8NcOei0fsGdk1YtM63HOjDvBiB8J0WvgIeZyO60j2T61wef3uo5i/rnyzRye5ea9n8wt7Z9M0I3uWXzmnL19Wxqrc9tMx/mG9pt9iqPGPaUxxkcZObXnuvMfxzYdHGTzWE0a8814+OnYbzlzDuEj9OoDQ2QG9TsA5xOnXnNpI51OOj2ia2puRVZrjwn2ZbMYrpnxh8pxleRqPNY470cTYFnRpSrwU6MSo7ywngSensTm3TPhHs5VzdVLUK5cuCuINWDsYZZi3Znnlt1F25Ec8qqpLLoirPBWLrBM38Zs8hkUO3Lql6+CsJr8sWc9R7LF9pnv5cfyaz/2uPsSvnB2fL4ftaxfszE4Wz5bC/r8vWspik3p99Mj41Cn6SH1gTLR2odIVMiKgbR9z5BVHjW05Z5cuRlcbBXkbHw7dWIT2yf0OpGPqU700Y6nLnFuHzlaojG5MLfERMaxERAREQEREBPDPYgfFdHU+52Dybrh3S+6Hb3Ptz9AlRwVPhYhfJxVw7zLJgbSKly3lVOfYJ5/9QXYs1Wrk/VHs3tDGYqp8vymNaNaRJz5z3mZrYw5T35zzUcqx1w3/g+KT1o1pwrizygH0TauKHSJnp5Rt1dak2ph0601Yo5o3mmY8evPNOIuzGQ3csi9raIonf1FNE5hSdNV5VM3kXof3gHtnFryY0/V73u6HB7rUJ9UhQZ77R1Z09ufpp9nFu9OrzlvpbblLFhbNTBud2Tqf20lcw3jCW3RSDiiCAQWOYIBB3chmzPBRy/lweUO+Dpvp9MlPxKr5Kr9Wn3T38Qp+Rq/VV/dI2jCEv0sCrbj4LbwOYyf0EM8eD5OAy77Kv6Zh+Tqfkaf1Vf3Tp0Cvv60+ThKR32P/TK1TmEwtMRExLEREBERAREQERED5hhqvfOMHNjG9KqfbJnAp7mnmgd2ycVdfv7Gr+eR/rBh9mSuBT3MdBYftGeX/Vcft7dX1fj/AE29FViqXmpPeLnRqRxc+f7Tp7bn1I1J0cXHFxtG20akak36kxLqN7KOthETM8Ebavacp974roqubur1vZKqDLzjqBZViFGRD12rs6asvbKFS+aqedVPeM59h5NmeaWs92n2cO706vN24Lxx1y3aO2J2mVDR/wAIvXLSpOrq8k3+LE6zjFGzf1TfXaCMwZGiubaswcxGDKRBm3g3/jMR0YbCemzFf0icYxHROzgvtxOIP/Hwn8zF/eJSqNy0LPERMSxERAREQEREBETwtAowr/8AJYwfMwp/nZ+sTvrrdRkNTLMnaGJ2nOc+kKL00hbbXhbbq7aUXWR6FAZdXYddx86bNfGndhKUH53GDP6tdTeuY9TpLGroii/TmI38Z4/ZFNVVM5pbtWzylHUn3me8S/yjdgQeyRWmsXjMPh7L3bBAVqCFWvEWMSSFChmdRvI+LKvRwrx1q63HBASdiVU+glc5rUckaGOjap+8Z91pu3O1fRhTyu5+ll6o/ERy6x62c+2fPMXpLFajMcTiGyViAH1czlsA1QN5yEsXCLQtFdVC+G7taEY2X32a+VTljqu5A2qDsE2o0Wmt9G3TH9sfwrtVT1py9aK9tjVVjnsZF9LGcj6ewKf6jD/9ZFn8sGfODQisdVEXwj4qKvL0CZgzYppinhGFV9t4ZYMbA9lg+ZTadnaBKFgwRWgOwitAeghQCO+e5zIGTkd2jPhV6xLcK5T9EH3ZPOHrl31cpaES1iuZZQzTUzyRmXktwYX3fEH5mGH80/akIm1gOciWDg0vuuJ86gfugftSlfBMJ+IiYVyIiAiIgIiIGDmc9jzqInJiajyQOS7EAbzOC/SYEgtK8JlW1qVUayHItdamHTP5rNtbrAke11tm7EYBc/It44/xAeiTgauHGlzaldA3M5sbqTYB9Z17jNOF0dqoq5bgO/lmGL4PYnWFysMRkoGSBVIyYsCg3Nv3Z57t87NG6bAOrdXnq7GyBV185D/bPpmSiYiFZR2nCKaQxy221AZ8+uG+zIyvS/GX1W2liVYl2YHNQyMNWusbkBIzI2mfTacHhL68zqOjb1dM93IVIkdjeAOAs8XXqP5otln5jZjsEmd85Qpq4BbCeKsVyczqqQWHWnjDtE12aMsXk9h7jJrG/g7sHwV63ryLcmqR2kMpPYs5MNozFqGCOQUsZGRnbYy5ZjaXQjaNwykZ7Uol6WG9SOyYZyyYDjbFYlKmKOUYMDU2sMicrKs1I2+RNtmAQ/CUXJ0qtd69eaENl1iMwIXQp93Tzh659BNWYylWwOiqeNQ1W1FwwOoWat8s9vuVgDeiXHVy2nYOnZLQrKHuBU5Gc7WSUu0nhT4LXUuR8VHFrD6NebeiaqrKM80oxFvSKbMv3mUZGWisGfhGHm/fJng6PdMV+mp/+amcS33t4uG1em2+pB2hNdh3Tv0LhrENr28WGusVtWtmcKFrSsDWZVJPgZ7hvlKpjC0QmYkYOEFLfB69+XLTW9i9jgap7CZlTp6lnFZZqrG8VbkessfJUsMmPQCTMayRieZz3OAiIgIiICIiBg9Ct4yqesAzixOhsKQS9FGQBJLV15AcpJIkhMbagwKsMwRkQeUQKVdhNG2eFh8NeSdosweHvr6irgKp688p0aM4PPfWwxlbEK2VD2ai4gJlt12rOzb07eUbJIHg7ZR/g8S1KjdTaOOpHQoPhIOhSJCYb8JyAhbK+PzAyswQtsU9JSxVYDqLS3HghJ4fg1fUNSu+vi8yRr4ctYM+QsLAp+p3zYdB38uKs+jVhl7jqZ+maW4clvgsDjbBzlK6h+8cH0TS3CPHv4mDqr6bcUSR1oqfaj+o3OltAH42IxTdBuIH7IEgdJ6MvR+Lrpt/FTmzmixTdY7eNrPY2ajq29Ikg12kn334Sn9HQ7n94zCYHReIb4TSGI6qkppHcFMnEjRh8RxahK8BilVdgUJUAO0v6ZrxOPuUZsmGwi+VisQuf1FyH7U6v/y1B+EbEXZ7+MxN7A9a62r6Jvw3BzCV7Uw1KnnFa5xgV3FY9GGq+kKLAfipg0vQ9wYHtM5EpbfVQLyN2vovwfoszAKOrKX6qpV8VVXzVA9U2a0YFQwWnsQSKtTDLYNnFOb8M/UqsCG+iTOzFaZxldbOcLXkgzOriHsJ81FrzMncZgK7l1La0sU8jqD65FWcH7a/8NewHyd+dqdQYnXX63fujBlA4fhTjLwTWVQDeK0qBXobjHZ1PWkxfSeI4xa8XcTQ6tmrWKy2MCoWpiKkAzzJ1czrauW3bN+Ow6k62Jw7VOueV1JZgP8AsQBlHnKBzzFa7guamvG0MNxKByvQw8Cwde/nnJvzrrVcV0Yrp7vRn1nP/dTbo+BVTirMT28YT6cJQABuyAGQ3dk5dIadW1DWwDKd4YAg9kgasDh7G1KrbMJaf8lwAM+ZUfMH6B5J018ErSfDxOz81SEPe7N6BKTy9pLe69tUVd2aZz/CnNa56MxMduWGjcXdXa1dWKxAzBsTWta4FcwGVhbrZ6pZexhygywYfhNik+ErrvHPWTS/1WzVj9JR0SKrwuEwrEtaBYVyPGWl7NXPPIJvyzA3DkHNNyaR1/gKMRd0rXqKfpWECcCeUtXdvzXoqaponqmMx4+Xq6EW7MW4pu4z2wsWH4YYc/CM2HP59Si/rNqZdJIk3TiQwDKQykZggggjnBG+UyrRONs+Lh8OPnF729GqFP1hO/Q/ApabVvN9pdWLFa9WityQR7pXWAtm/ewznpNHd1dcfuLcU+U/jf7ufdptR0Jz9lqDRPFWJ0WBlERA8Jmp7p6853EDx758c0e1mHYajEFM03+QSh/hn111lV0nwP2s9BHhMzGuwnLNmLNqWAZrtJORDDzd8vTOES90Vp5bBk/gt6P7SWBlN/EmRwjK1dm3JWGTHLeUIzDjzSemTejdIEeC/fyf2l8Qql2sA3kCajjl5Ax6h98xekE5sRt5yPRPNasfGHZmZOIMsvx48id5/tMhim8kd5mo4ysbgx7AJ4MeT4tefe3oAjch1Le/Mvp++bFsfmHdIm3TWR1TZUreSGQv9QEt6J4MVa/iriH6VqsUd76sjMJ3prXblIHXkJrfFKN9g7D90i10diG/yQv6W9V7hWtmfaROivg9cfGtrT9HSSe02uwP1RI2oMS3HHVDdrHqH3yJ0mtIWy9a2oZUexrUbi89VS2bjLUfd8bMyar4Lr8ey9+ccZqDurC5d866ODFCkMKKyw+M6ix/rvm3pkTWnCJOhlurVcQiWEoutmo8bIa2XNtzmqvgZWdjW4l6xura+zVA5thzI6CTLauDE2rQBMFduivG1ETjtjK8TMcEDo/g3RUMq6K06kHfJavCzrCiey6GpKcpsAnsQEREBERA8ImJqEziBpOHmJws6IgcGJ0UlilLEV1PIwBGfIeg9I2iQuL4Kuu2luMX5O1vCHQlu/scHzl3y0xJicClV6IxB3Ydx0u9KAdeTMe4GdVXBnEHxmw9fQBdeesNnWB9Uy1xJ2pRhXq+Cfl4i0+YKav4Vz9M6F4KYb41fGfpmsuHXquSvokzEjKXJRo2tBqoqoo3BFCgdQGybhhxNsSBgKhzTIKJ7EBERAREQEREBERAREQEREBERAREQEREBERAREQEREBERAREQEREBERAREQEREBERAREQEREBERAREQEREBERAREQEREBERAREQEREBERA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38927" name="AutoShape 12" descr="data:image/jpeg;base64,/9j/4AAQSkZJRgABAQAAAQABAAD/2wCEAAkGBhEREBQQEBAQEBAQDxARFBQQEA8RFRISFhQVFBQQEhQXGygeFxkmGhQSIS8gIycpLCwsFh4xNTIqNSYrLCkBCQoKDgwOGg8PGi8kHCQsLSkuKSopLCksLCw1KS0vKiwsLCwpLSkvNSksKSk2KSkpLCkpKTUpLCwpKTUuLSkpM//AABEIAMgAyAMBIgACEQEDEQH/xAAbAAEAAgMBAQAAAAAAAAAAAAAABQYCAwQBB//EAEwQAAICAAIECAcKDAYDAQAAAAECAAMEEQUSITEGE0FRYXGBkSIyUnKhscEjJDNCU2KCksLRBxQVY3OToqOys9LhNENEVGSDJZS0Fv/EABsBAQACAwEBAAAAAAAAAAAAAAABAgMEBQYH/8QAMxEBAAEDAQMKBQMFAAAAAAAAAAECAxEEEiExBRQyQVFSYXGRsRNTYoHBBiTRIoKh4fD/2gAMAwEAAhEDEQA/APuMREBERAREQEREBERAREQEREBERAREQEREBERAREQEREBERAREQEREBERAREQEREBERAREQEREBERAREQEREBERATGywKCzEKoGZJIAA5yTMpGcJUzwd4/Mue4Z+yIGA4W4D/fYP8A9qj+qZrwnwR3YzCnqxFJ+1Pimjh7lUBv1K17QAvskj+SLTt4okdhlbt2zanFyuInxXotXLkZopmX2BNNYZt2IoPVdWfbOhMWjeK6HqZTPih0G/LQO1UmB0CeXDp2pVMPPNL82n1ZOa3+5Po+5ZxnPhX5AH+2q+pTPRoL/j19i0iOeaX5tPrBzW/3J9H3XOJ8MGiGG6rLqZR6jNgwNw3C0dV7j1PHPNL82n1g5tf7k+kvt8T5LwO0yKcYjXYhkqeq5Tx2IsKZ5Bxsdss/BPTLzZw+0eM/fAbLyK7Wz6iFyM2ZhgWGJUrfwmYQeKmJc8wp1fS5AmWE/CAtg1lwONKg5EolNm3m8Cw84jZlGVriVw8OaR41GOXzsHd6wJmOHmC+NY6dD0Xr9mMSlYIkHVw2wDf6qsefrp/EBO/Babw1zalOIotcLrFa7a3YLsGZCnPLaO+QO2IiAiIgIiICIiAnHplc8NcOei0fsGdk1YtM63HOjDvBiB8J0WvgIeZyO60j2T61wef3uo5i/rnyzRye5ea9n8wt7Z9M0I3uWXzmnL19Wxqrc9tMx/mG9pt9iqPGPaUxxkcZObXnuvMfxzYdHGTzWE0a8814+OnYbzlzDuEj9OoDQ2QG9TsA5xOnXnNpI51OOj2ia2puRVZrjwn2ZbMYrpnxh8pxleRqPNY470cTYFnRpSrwU6MSo7ywngSensTm3TPhHs5VzdVLUK5cuCuINWDsYZZi3Znnlt1F25Ec8qqpLLoirPBWLrBM38Zs8hkUO3Lql6+CsJr8sWc9R7LF9pnv5cfyaz/2uPsSvnB2fL4ftaxfszE4Wz5bC/r8vWspik3p99Mj41Cn6SH1gTLR2odIVMiKgbR9z5BVHjW05Z5cuRlcbBXkbHw7dWIT2yf0OpGPqU700Y6nLnFuHzlaojG5MLfERMaxERAREQEREBPDPYgfFdHU+52Dybrh3S+6Hb3Ptz9AlRwVPhYhfJxVw7zLJgbSKly3lVOfYJ5/9QXYs1Wrk/VHs3tDGYqp8vymNaNaRJz5z3mZrYw5T35zzUcqx1w3/g+KT1o1pwrizygH0TauKHSJnp5Rt1dak2ph0601Yo5o3mmY8evPNOIuzGQ3csi9raIonf1FNE5hSdNV5VM3kXof3gHtnFryY0/V73u6HB7rUJ9UhQZ77R1Z09ufpp9nFu9OrzlvpbblLFhbNTBud2Tqf20lcw3jCW3RSDiiCAQWOYIBB3chmzPBRy/lweUO+Dpvp9MlPxKr5Kr9Wn3T38Qp+Rq/VV/dI2jCEv0sCrbj4LbwOYyf0EM8eD5OAy77Kv6Zh+Tqfkaf1Vf3Tp0Cvv60+ThKR32P/TK1TmEwtMRExLEREBERAREQERED5hhqvfOMHNjG9KqfbJnAp7mnmgd2ycVdfv7Gr+eR/rBh9mSuBT3MdBYftGeX/Vcft7dX1fj/AE29FViqXmpPeLnRqRxc+f7Tp7bn1I1J0cXHFxtG20akak36kxLqN7KOthETM8Ebavacp974roqubur1vZKqDLzjqBZViFGRD12rs6asvbKFS+aqedVPeM59h5NmeaWs92n2cO706vN24Lxx1y3aO2J2mVDR/wAIvXLSpOrq8k3+LE6zjFGzf1TfXaCMwZGiubaswcxGDKRBm3g3/jMR0YbCemzFf0icYxHROzgvtxOIP/Hwn8zF/eJSqNy0LPERMSxERAREQEREBETwtAowr/8AJYwfMwp/nZ+sTvrrdRkNTLMnaGJ2nOc+kKL00hbbXhbbq7aUXWR6FAZdXYddx86bNfGndhKUH53GDP6tdTeuY9TpLGroii/TmI38Z4/ZFNVVM5pbtWzylHUn3me8S/yjdgQeyRWmsXjMPh7L3bBAVqCFWvEWMSSFChmdRvI+LKvRwrx1q63HBASdiVU+glc5rUckaGOjap+8Z91pu3O1fRhTyu5+ll6o/ERy6x62c+2fPMXpLFajMcTiGyViAH1czlsA1QN5yEsXCLQtFdVC+G7taEY2X32a+VTljqu5A2qDsE2o0Wmt9G3TH9sfwrtVT1py9aK9tjVVjnsZF9LGcj6ewKf6jD/9ZFn8sGfODQisdVEXwj4qKvL0CZgzYppinhGFV9t4ZYMbA9lg+ZTadnaBKFgwRWgOwitAeghQCO+e5zIGTkd2jPhV6xLcK5T9EH3ZPOHrl31cpaES1iuZZQzTUzyRmXktwYX3fEH5mGH80/akIm1gOciWDg0vuuJ86gfugftSlfBMJ+IiYVyIiAiIgIiIGDmc9jzqInJiajyQOS7EAbzOC/SYEgtK8JlW1qVUayHItdamHTP5rNtbrAke11tm7EYBc/It44/xAeiTgauHGlzaldA3M5sbqTYB9Z17jNOF0dqoq5bgO/lmGL4PYnWFysMRkoGSBVIyYsCg3Nv3Z57t87NG6bAOrdXnq7GyBV185D/bPpmSiYiFZR2nCKaQxy221AZ8+uG+zIyvS/GX1W2liVYl2YHNQyMNWusbkBIzI2mfTacHhL68zqOjb1dM93IVIkdjeAOAs8XXqP5otln5jZjsEmd85Qpq4BbCeKsVyczqqQWHWnjDtE12aMsXk9h7jJrG/g7sHwV63ryLcmqR2kMpPYs5MNozFqGCOQUsZGRnbYy5ZjaXQjaNwykZ7Uol6WG9SOyYZyyYDjbFYlKmKOUYMDU2sMicrKs1I2+RNtmAQ/CUXJ0qtd69eaENl1iMwIXQp93Tzh659BNWYylWwOiqeNQ1W1FwwOoWat8s9vuVgDeiXHVy2nYOnZLQrKHuBU5Gc7WSUu0nhT4LXUuR8VHFrD6NebeiaqrKM80oxFvSKbMv3mUZGWisGfhGHm/fJng6PdMV+mp/+amcS33t4uG1em2+pB2hNdh3Tv0LhrENr28WGusVtWtmcKFrSsDWZVJPgZ7hvlKpjC0QmYkYOEFLfB69+XLTW9i9jgap7CZlTp6lnFZZqrG8VbkessfJUsMmPQCTMayRieZz3OAiIgIiICIiBg9Ct4yqesAzixOhsKQS9FGQBJLV15AcpJIkhMbagwKsMwRkQeUQKVdhNG2eFh8NeSdosweHvr6irgKp688p0aM4PPfWwxlbEK2VD2ai4gJlt12rOzb07eUbJIHg7ZR/g8S1KjdTaOOpHQoPhIOhSJCYb8JyAhbK+PzAyswQtsU9JSxVYDqLS3HghJ4fg1fUNSu+vi8yRr4ctYM+QsLAp+p3zYdB38uKs+jVhl7jqZ+maW4clvgsDjbBzlK6h+8cH0TS3CPHv4mDqr6bcUSR1oqfaj+o3OltAH42IxTdBuIH7IEgdJ6MvR+Lrpt/FTmzmixTdY7eNrPY2ajq29Ikg12kn334Sn9HQ7n94zCYHReIb4TSGI6qkppHcFMnEjRh8RxahK8BilVdgUJUAO0v6ZrxOPuUZsmGwi+VisQuf1FyH7U6v/y1B+EbEXZ7+MxN7A9a62r6Jvw3BzCV7Uw1KnnFa5xgV3FY9GGq+kKLAfipg0vQ9wYHtM5EpbfVQLyN2vovwfoszAKOrKX6qpV8VVXzVA9U2a0YFQwWnsQSKtTDLYNnFOb8M/UqsCG+iTOzFaZxldbOcLXkgzOriHsJ81FrzMncZgK7l1La0sU8jqD65FWcH7a/8NewHyd+dqdQYnXX63fujBlA4fhTjLwTWVQDeK0qBXobjHZ1PWkxfSeI4xa8XcTQ6tmrWKy2MCoWpiKkAzzJ1czrauW3bN+Ow6k62Jw7VOueV1JZgP8AsQBlHnKBzzFa7guamvG0MNxKByvQw8Cwde/nnJvzrrVcV0Yrp7vRn1nP/dTbo+BVTirMT28YT6cJQABuyAGQ3dk5dIadW1DWwDKd4YAg9kgasDh7G1KrbMJaf8lwAM+ZUfMH6B5J018ErSfDxOz81SEPe7N6BKTy9pLe69tUVd2aZz/CnNa56MxMduWGjcXdXa1dWKxAzBsTWta4FcwGVhbrZ6pZexhygywYfhNik+ErrvHPWTS/1WzVj9JR0SKrwuEwrEtaBYVyPGWl7NXPPIJvyzA3DkHNNyaR1/gKMRd0rXqKfpWECcCeUtXdvzXoqaponqmMx4+Xq6EW7MW4pu4z2wsWH4YYc/CM2HP59Si/rNqZdJIk3TiQwDKQykZggggjnBG+UyrRONs+Lh8OPnF729GqFP1hO/Q/ApabVvN9pdWLFa9WityQR7pXWAtm/ewznpNHd1dcfuLcU+U/jf7ufdptR0Jz9lqDRPFWJ0WBlERA8Jmp7p6853EDx758c0e1mHYajEFM03+QSh/hn111lV0nwP2s9BHhMzGuwnLNmLNqWAZrtJORDDzd8vTOES90Vp5bBk/gt6P7SWBlN/EmRwjK1dm3JWGTHLeUIzDjzSemTejdIEeC/fyf2l8Qql2sA3kCajjl5Ax6h98xekE5sRt5yPRPNasfGHZmZOIMsvx48id5/tMhim8kd5mo4ysbgx7AJ4MeT4tefe3oAjch1Le/Mvp++bFsfmHdIm3TWR1TZUreSGQv9QEt6J4MVa/iriH6VqsUd76sjMJ3prXblIHXkJrfFKN9g7D90i10diG/yQv6W9V7hWtmfaROivg9cfGtrT9HSSe02uwP1RI2oMS3HHVDdrHqH3yJ0mtIWy9a2oZUexrUbi89VS2bjLUfd8bMyar4Lr8ey9+ccZqDurC5d866ODFCkMKKyw+M6ix/rvm3pkTWnCJOhlurVcQiWEoutmo8bIa2XNtzmqvgZWdjW4l6xura+zVA5thzI6CTLauDE2rQBMFduivG1ETjtjK8TMcEDo/g3RUMq6K06kHfJavCzrCiey6GpKcpsAnsQEREBERA8ImJqEziBpOHmJws6IgcGJ0UlilLEV1PIwBGfIeg9I2iQuL4Kuu2luMX5O1vCHQlu/scHzl3y0xJicClV6IxB3Ydx0u9KAdeTMe4GdVXBnEHxmw9fQBdeesNnWB9Uy1xJ2pRhXq+Cfl4i0+YKav4Vz9M6F4KYb41fGfpmsuHXquSvokzEjKXJRo2tBqoqoo3BFCgdQGybhhxNsSBgKhzTIKJ7EBERAREQEREBERAREQEREBERAREQEREBERAREQEREBERAREQEREBERAREQEREBERAREQEREBERAREQEREBERAREQEREBERAREQEREBERA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38928" name="AutoShape 15" descr="data:image/jpeg;base64,/9j/4AAQSkZJRgABAQAAAQABAAD/2wCEAAkGBhEREBQQEBAQEBAQDxARFBQQEA8RFRISFhQVFBQQEhQXGygeFxkmGhQSIS8gIycpLCwsFh4xNTIqNSYrLCkBCQoKDgwOGg8PGi8kHCQsLSkuKSopLCksLCw1KS0vKiwsLCwpLSkvNSksKSk2KSkpLCkpKTUpLCwpKTUuLSkpM//AABEIAMgAyAMBIgACEQEDEQH/xAAbAAEAAgMBAQAAAAAAAAAAAAAABQYCAwQBB//EAEwQAAICAAIECAcKDAYDAQAAAAECAAMEEQUSITEGE0FRYXGBkSIyUnKhscEjJDNCU2KCksLRBxQVY3OToqOys9LhNENEVGSDJZS0Fv/EABsBAQACAwEBAAAAAAAAAAAAAAABAgMEBQYH/8QAMxEBAAEDAQMKBQMFAAAAAAAAAAECAxEEEiExBRQyQVFSYXGRsRNTYoHBBiTRIoKh4fD/2gAMAwEAAhEDEQA/APuMREBERAREQEREBERAREQEREBERAREQEREBERAREQEREBERAREQEREBERAREQEREBERAREQEREBERAREQEREBERATGywKCzEKoGZJIAA5yTMpGcJUzwd4/Mue4Z+yIGA4W4D/fYP8A9qj+qZrwnwR3YzCnqxFJ+1Pimjh7lUBv1K17QAvskj+SLTt4okdhlbt2zanFyuInxXotXLkZopmX2BNNYZt2IoPVdWfbOhMWjeK6HqZTPih0G/LQO1UmB0CeXDp2pVMPPNL82n1ZOa3+5Po+5ZxnPhX5AH+2q+pTPRoL/j19i0iOeaX5tPrBzW/3J9H3XOJ8MGiGG6rLqZR6jNgwNw3C0dV7j1PHPNL82n1g5tf7k+kvt8T5LwO0yKcYjXYhkqeq5Tx2IsKZ5Bxsdss/BPTLzZw+0eM/fAbLyK7Wz6iFyM2ZhgWGJUrfwmYQeKmJc8wp1fS5AmWE/CAtg1lwONKg5EolNm3m8Cw84jZlGVriVw8OaR41GOXzsHd6wJmOHmC+NY6dD0Xr9mMSlYIkHVw2wDf6qsefrp/EBO/Babw1zalOIotcLrFa7a3YLsGZCnPLaO+QO2IiAiIgIiICIiAnHplc8NcOei0fsGdk1YtM63HOjDvBiB8J0WvgIeZyO60j2T61wef3uo5i/rnyzRye5ea9n8wt7Z9M0I3uWXzmnL19Wxqrc9tMx/mG9pt9iqPGPaUxxkcZObXnuvMfxzYdHGTzWE0a8814+OnYbzlzDuEj9OoDQ2QG9TsA5xOnXnNpI51OOj2ia2puRVZrjwn2ZbMYrpnxh8pxleRqPNY470cTYFnRpSrwU6MSo7ywngSensTm3TPhHs5VzdVLUK5cuCuINWDsYZZi3Znnlt1F25Ec8qqpLLoirPBWLrBM38Zs8hkUO3Lql6+CsJr8sWc9R7LF9pnv5cfyaz/2uPsSvnB2fL4ftaxfszE4Wz5bC/r8vWspik3p99Mj41Cn6SH1gTLR2odIVMiKgbR9z5BVHjW05Z5cuRlcbBXkbHw7dWIT2yf0OpGPqU700Y6nLnFuHzlaojG5MLfERMaxERAREQEREBPDPYgfFdHU+52Dybrh3S+6Hb3Ptz9AlRwVPhYhfJxVw7zLJgbSKly3lVOfYJ5/9QXYs1Wrk/VHs3tDGYqp8vymNaNaRJz5z3mZrYw5T35zzUcqx1w3/g+KT1o1pwrizygH0TauKHSJnp5Rt1dak2ph0601Yo5o3mmY8evPNOIuzGQ3csi9raIonf1FNE5hSdNV5VM3kXof3gHtnFryY0/V73u6HB7rUJ9UhQZ77R1Z09ufpp9nFu9OrzlvpbblLFhbNTBud2Tqf20lcw3jCW3RSDiiCAQWOYIBB3chmzPBRy/lweUO+Dpvp9MlPxKr5Kr9Wn3T38Qp+Rq/VV/dI2jCEv0sCrbj4LbwOYyf0EM8eD5OAy77Kv6Zh+Tqfkaf1Vf3Tp0Cvv60+ThKR32P/TK1TmEwtMRExLEREBERAREQERED5hhqvfOMHNjG9KqfbJnAp7mnmgd2ycVdfv7Gr+eR/rBh9mSuBT3MdBYftGeX/Vcft7dX1fj/AE29FViqXmpPeLnRqRxc+f7Tp7bn1I1J0cXHFxtG20akak36kxLqN7KOthETM8Ebavacp974roqubur1vZKqDLzjqBZViFGRD12rs6asvbKFS+aqedVPeM59h5NmeaWs92n2cO706vN24Lxx1y3aO2J2mVDR/wAIvXLSpOrq8k3+LE6zjFGzf1TfXaCMwZGiubaswcxGDKRBm3g3/jMR0YbCemzFf0icYxHROzgvtxOIP/Hwn8zF/eJSqNy0LPERMSxERAREQEREBETwtAowr/8AJYwfMwp/nZ+sTvrrdRkNTLMnaGJ2nOc+kKL00hbbXhbbq7aUXWR6FAZdXYddx86bNfGndhKUH53GDP6tdTeuY9TpLGroii/TmI38Z4/ZFNVVM5pbtWzylHUn3me8S/yjdgQeyRWmsXjMPh7L3bBAVqCFWvEWMSSFChmdRvI+LKvRwrx1q63HBASdiVU+glc5rUckaGOjap+8Z91pu3O1fRhTyu5+ll6o/ERy6x62c+2fPMXpLFajMcTiGyViAH1czlsA1QN5yEsXCLQtFdVC+G7taEY2X32a+VTljqu5A2qDsE2o0Wmt9G3TH9sfwrtVT1py9aK9tjVVjnsZF9LGcj6ewKf6jD/9ZFn8sGfODQisdVEXwj4qKvL0CZgzYppinhGFV9t4ZYMbA9lg+ZTadnaBKFgwRWgOwitAeghQCO+e5zIGTkd2jPhV6xLcK5T9EH3ZPOHrl31cpaES1iuZZQzTUzyRmXktwYX3fEH5mGH80/akIm1gOciWDg0vuuJ86gfugftSlfBMJ+IiYVyIiAiIgIiIGDmc9jzqInJiajyQOS7EAbzOC/SYEgtK8JlW1qVUayHItdamHTP5rNtbrAke11tm7EYBc/It44/xAeiTgauHGlzaldA3M5sbqTYB9Z17jNOF0dqoq5bgO/lmGL4PYnWFysMRkoGSBVIyYsCg3Nv3Z57t87NG6bAOrdXnq7GyBV185D/bPpmSiYiFZR2nCKaQxy221AZ8+uG+zIyvS/GX1W2liVYl2YHNQyMNWusbkBIzI2mfTacHhL68zqOjb1dM93IVIkdjeAOAs8XXqP5otln5jZjsEmd85Qpq4BbCeKsVyczqqQWHWnjDtE12aMsXk9h7jJrG/g7sHwV63ryLcmqR2kMpPYs5MNozFqGCOQUsZGRnbYy5ZjaXQjaNwykZ7Uol6WG9SOyYZyyYDjbFYlKmKOUYMDU2sMicrKs1I2+RNtmAQ/CUXJ0qtd69eaENl1iMwIXQp93Tzh659BNWYylWwOiqeNQ1W1FwwOoWat8s9vuVgDeiXHVy2nYOnZLQrKHuBU5Gc7WSUu0nhT4LXUuR8VHFrD6NebeiaqrKM80oxFvSKbMv3mUZGWisGfhGHm/fJng6PdMV+mp/+amcS33t4uG1em2+pB2hNdh3Tv0LhrENr28WGusVtWtmcKFrSsDWZVJPgZ7hvlKpjC0QmYkYOEFLfB69+XLTW9i9jgap7CZlTp6lnFZZqrG8VbkessfJUsMmPQCTMayRieZz3OAiIgIiICIiBg9Ct4yqesAzixOhsKQS9FGQBJLV15AcpJIkhMbagwKsMwRkQeUQKVdhNG2eFh8NeSdosweHvr6irgKp688p0aM4PPfWwxlbEK2VD2ai4gJlt12rOzb07eUbJIHg7ZR/g8S1KjdTaOOpHQoPhIOhSJCYb8JyAhbK+PzAyswQtsU9JSxVYDqLS3HghJ4fg1fUNSu+vi8yRr4ctYM+QsLAp+p3zYdB38uKs+jVhl7jqZ+maW4clvgsDjbBzlK6h+8cH0TS3CPHv4mDqr6bcUSR1oqfaj+o3OltAH42IxTdBuIH7IEgdJ6MvR+Lrpt/FTmzmixTdY7eNrPY2ajq29Ikg12kn334Sn9HQ7n94zCYHReIb4TSGI6qkppHcFMnEjRh8RxahK8BilVdgUJUAO0v6ZrxOPuUZsmGwi+VisQuf1FyH7U6v/y1B+EbEXZ7+MxN7A9a62r6Jvw3BzCV7Uw1KnnFa5xgV3FY9GGq+kKLAfipg0vQ9wYHtM5EpbfVQLyN2vovwfoszAKOrKX6qpV8VVXzVA9U2a0YFQwWnsQSKtTDLYNnFOb8M/UqsCG+iTOzFaZxldbOcLXkgzOriHsJ81FrzMncZgK7l1La0sU8jqD65FWcH7a/8NewHyd+dqdQYnXX63fujBlA4fhTjLwTWVQDeK0qBXobjHZ1PWkxfSeI4xa8XcTQ6tmrWKy2MCoWpiKkAzzJ1czrauW3bN+Ow6k62Jw7VOueV1JZgP8AsQBlHnKBzzFa7guamvG0MNxKByvQw8Cwde/nnJvzrrVcV0Yrp7vRn1nP/dTbo+BVTirMT28YT6cJQABuyAGQ3dk5dIadW1DWwDKd4YAg9kgasDh7G1KrbMJaf8lwAM+ZUfMH6B5J018ErSfDxOz81SEPe7N6BKTy9pLe69tUVd2aZz/CnNa56MxMduWGjcXdXa1dWKxAzBsTWta4FcwGVhbrZ6pZexhygywYfhNik+ErrvHPWTS/1WzVj9JR0SKrwuEwrEtaBYVyPGWl7NXPPIJvyzA3DkHNNyaR1/gKMRd0rXqKfpWECcCeUtXdvzXoqaponqmMx4+Xq6EW7MW4pu4z2wsWH4YYc/CM2HP59Si/rNqZdJIk3TiQwDKQykZggggjnBG+UyrRONs+Lh8OPnF729GqFP1hO/Q/ApabVvN9pdWLFa9WityQR7pXWAtm/ewznpNHd1dcfuLcU+U/jf7ufdptR0Jz9lqDRPFWJ0WBlERA8Jmp7p6853EDx758c0e1mHYajEFM03+QSh/hn111lV0nwP2s9BHhMzGuwnLNmLNqWAZrtJORDDzd8vTOES90Vp5bBk/gt6P7SWBlN/EmRwjK1dm3JWGTHLeUIzDjzSemTejdIEeC/fyf2l8Qql2sA3kCajjl5Ax6h98xekE5sRt5yPRPNasfGHZmZOIMsvx48id5/tMhim8kd5mo4ysbgx7AJ4MeT4tefe3oAjch1Le/Mvp++bFsfmHdIm3TWR1TZUreSGQv9QEt6J4MVa/iriH6VqsUd76sjMJ3prXblIHXkJrfFKN9g7D90i10diG/yQv6W9V7hWtmfaROivg9cfGtrT9HSSe02uwP1RI2oMS3HHVDdrHqH3yJ0mtIWy9a2oZUexrUbi89VS2bjLUfd8bMyar4Lr8ey9+ccZqDurC5d866ODFCkMKKyw+M6ix/rvm3pkTWnCJOhlurVcQiWEoutmo8bIa2XNtzmqvgZWdjW4l6xura+zVA5thzI6CTLauDE2rQBMFduivG1ETjtjK8TMcEDo/g3RUMq6K06kHfJavCzrCiey6GpKcpsAnsQEREBERA8ImJqEziBpOHmJws6IgcGJ0UlilLEV1PIwBGfIeg9I2iQuL4Kuu2luMX5O1vCHQlu/scHzl3y0xJicClV6IxB3Ydx0u9KAdeTMe4GdVXBnEHxmw9fQBdeesNnWB9Uy1xJ2pRhXq+Cfl4i0+YKav4Vz9M6F4KYb41fGfpmsuHXquSvokzEjKXJRo2tBqoqoo3BFCgdQGybhhxNsSBgKhzTIKJ7EBERAREQEREBERAREQEREBERAREQEREBERAREQEREBERAREQEREBERAREQEREBERAREQEREBERAREQEREBERAREQEREBERAREQEREBERA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663825" y="5003800"/>
            <a:ext cx="6445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zh-TW" dirty="0">
                <a:latin typeface="+mn-lt"/>
              </a:rPr>
              <a:t>Multiple displays can be controlled via daisy chain by RS232/LAN</a:t>
            </a:r>
            <a:endParaRPr lang="zh-TW" altLang="en-US" dirty="0">
              <a:latin typeface="+mn-lt"/>
            </a:endParaRPr>
          </a:p>
        </p:txBody>
      </p:sp>
      <p:sp>
        <p:nvSpPr>
          <p:cNvPr id="44" name="圓角矩形 43"/>
          <p:cNvSpPr/>
          <p:nvPr/>
        </p:nvSpPr>
        <p:spPr>
          <a:xfrm>
            <a:off x="2627313" y="4941888"/>
            <a:ext cx="6192837" cy="1800225"/>
          </a:xfrm>
          <a:prstGeom prst="roundRect">
            <a:avLst>
              <a:gd name="adj" fmla="val 51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pic>
        <p:nvPicPr>
          <p:cNvPr id="38931" name="圖片 25" descr="RS232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5741988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88963" y="860425"/>
            <a:ext cx="7439025" cy="1338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b="1" dirty="0">
                <a:latin typeface="+mn-lt"/>
              </a:rPr>
              <a:t>LAN/RS232 control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latin typeface="+mn-lt"/>
              </a:rPr>
              <a:t> Control remotely – Control OSD setting</a:t>
            </a:r>
            <a:r>
              <a:rPr lang="zh-TW" altLang="en-US" dirty="0">
                <a:latin typeface="+mn-lt"/>
              </a:rPr>
              <a:t> </a:t>
            </a:r>
            <a:r>
              <a:rPr lang="en-US" altLang="zh-TW" dirty="0">
                <a:latin typeface="+mn-lt"/>
              </a:rPr>
              <a:t>and FW update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latin typeface="+mn-lt"/>
              </a:rPr>
              <a:t> Multiple displays can be controlled via daisy chain by  RS232/LAN</a:t>
            </a:r>
          </a:p>
        </p:txBody>
      </p:sp>
    </p:spTree>
    <p:extLst>
      <p:ext uri="{BB962C8B-B14F-4D97-AF65-F5344CB8AC3E}">
        <p14:creationId xmlns:p14="http://schemas.microsoft.com/office/powerpoint/2010/main" val="299413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003731"/>
              </p:ext>
            </p:extLst>
          </p:nvPr>
        </p:nvGraphicFramePr>
        <p:xfrm>
          <a:off x="503164" y="836712"/>
          <a:ext cx="7488832" cy="5776238"/>
        </p:xfrm>
        <a:graphic>
          <a:graphicData uri="http://schemas.openxmlformats.org/drawingml/2006/table">
            <a:tbl>
              <a:tblPr/>
              <a:tblGrid>
                <a:gridCol w="2196178"/>
                <a:gridCol w="2393769"/>
                <a:gridCol w="2898885"/>
              </a:tblGrid>
              <a:tr h="21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SV500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  <a:tr h="216575">
                <a:tc row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Panel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Size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50’’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5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78703" marR="78703" marT="39352" marB="393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Back Light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LED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2165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78703" marR="78703" marT="39352" marB="393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Panel type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 smtClean="0">
                          <a:effectLst/>
                        </a:rPr>
                        <a:t>Direct LED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5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78703" marR="78703" marT="39352" marB="393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Resolution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1920x1080 FHD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34324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78703" marR="78703" marT="39352" marB="393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Viewing mode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Landscape &amp; Portrait 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5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78703" marR="78703" marT="39352" marB="393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Viewing angle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178 degree (H) / (V)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2165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78703" marR="78703" marT="39352" marB="393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Response time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8ms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5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78703" marR="78703" marT="39352" marB="393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Frame rate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60Hz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2165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78703" marR="78703" marT="39352" marB="393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Life span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30,000 </a:t>
                      </a:r>
                      <a:r>
                        <a:rPr kumimoji="0" lang="en-US" altLang="zh-TW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hrs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5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78703" marR="78703" marT="39352" marB="393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Luminance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400nits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2165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78703" marR="78703" marT="39352" marB="393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Contrast ration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3000:1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Audio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Internal Speaker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10Wx2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34324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I/O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Input sources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VGA/DVI/HDMIx2/Audio/USB 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5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78703" marR="78703" marT="39352" marB="393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Output sources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VGA/DVI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34322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Special features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Self-video wall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VGA 2 x 2/DVI 2 x 2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5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78703" marR="78703" marT="39352" marB="393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S/W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MDA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21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Control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Input source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RS232/LAN RJ45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Mechanical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Bezel Width 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126C"/>
                          </a:solidFill>
                          <a:effectLst/>
                          <a:latin typeface="Gill Sans MT" pitchFamily="34" charset="0"/>
                          <a:ea typeface="微軟正黑體" pitchFamily="34" charset="-120"/>
                        </a:rPr>
                        <a:t>10.4mm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126C"/>
                        </a:solidFill>
                        <a:effectLst/>
                        <a:latin typeface="Gill Sans MT" pitchFamily="34" charset="0"/>
                        <a:ea typeface="微軟正黑體" pitchFamily="34" charset="-120"/>
                      </a:endParaRPr>
                    </a:p>
                  </a:txBody>
                  <a:tcPr marL="62501" marR="62501" marT="41649" marB="416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5128" name="標題 1"/>
          <p:cNvSpPr txBox="1">
            <a:spLocks/>
          </p:cNvSpPr>
          <p:nvPr/>
        </p:nvSpPr>
        <p:spPr bwMode="auto">
          <a:xfrm>
            <a:off x="323850" y="68263"/>
            <a:ext cx="76327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3200"/>
              <a:t>SV500 Spec</a:t>
            </a:r>
            <a:endParaRPr kumimoji="0" lang="zh-TW" altLang="en-US" sz="3200"/>
          </a:p>
        </p:txBody>
      </p:sp>
    </p:spTree>
    <p:extLst>
      <p:ext uri="{BB962C8B-B14F-4D97-AF65-F5344CB8AC3E}">
        <p14:creationId xmlns:p14="http://schemas.microsoft.com/office/powerpoint/2010/main" val="110545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-36513" y="2001838"/>
            <a:ext cx="4176713" cy="4318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 bwMode="auto">
          <a:xfrm>
            <a:off x="504825" y="1341438"/>
            <a:ext cx="3203079" cy="2214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altLang="zh-TW" sz="2600" i="1" u="sng" dirty="0">
              <a:solidFill>
                <a:srgbClr val="3A126C"/>
              </a:solidFill>
            </a:endParaRPr>
          </a:p>
          <a:p>
            <a:pPr>
              <a:defRPr/>
            </a:pPr>
            <a:endParaRPr lang="en-US" altLang="zh-TW" dirty="0">
              <a:solidFill>
                <a:srgbClr val="3A126C"/>
              </a:solidFill>
            </a:endParaRPr>
          </a:p>
          <a:p>
            <a:pPr>
              <a:defRPr/>
            </a:pPr>
            <a:r>
              <a:rPr lang="en-US" altLang="zh-TW" sz="2200" b="1" dirty="0">
                <a:solidFill>
                  <a:srgbClr val="FFFFFF"/>
                </a:solidFill>
              </a:rPr>
              <a:t> </a:t>
            </a:r>
            <a:r>
              <a:rPr lang="en-US" altLang="zh-TW" sz="2200" b="1" dirty="0" smtClean="0">
                <a:solidFill>
                  <a:srgbClr val="FFFFFF"/>
                </a:solidFill>
              </a:rPr>
              <a:t>LED</a:t>
            </a:r>
            <a:r>
              <a:rPr lang="en-US" altLang="zh-TW" sz="2200" b="1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zh-TW" sz="2200" b="1" dirty="0">
                <a:solidFill>
                  <a:srgbClr val="FFFFFF"/>
                </a:solidFill>
                <a:latin typeface="+mn-lt"/>
              </a:rPr>
              <a:t>panel  &amp; solution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dirty="0">
              <a:solidFill>
                <a:srgbClr val="3A126C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dirty="0">
              <a:solidFill>
                <a:srgbClr val="3A126C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dirty="0">
              <a:solidFill>
                <a:srgbClr val="3A126C"/>
              </a:solidFill>
            </a:endParaRPr>
          </a:p>
          <a:p>
            <a:pPr>
              <a:defRPr/>
            </a:pPr>
            <a:endParaRPr lang="zh-TW" altLang="en-US" dirty="0">
              <a:solidFill>
                <a:srgbClr val="3A126C"/>
              </a:solidFill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4895851" y="1989138"/>
            <a:ext cx="4248150" cy="4318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 bwMode="auto">
          <a:xfrm>
            <a:off x="4643438" y="1989138"/>
            <a:ext cx="4681537" cy="153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200" dirty="0">
                <a:solidFill>
                  <a:srgbClr val="FFFFFF"/>
                </a:solidFill>
              </a:rPr>
              <a:t>       </a:t>
            </a:r>
            <a:r>
              <a:rPr lang="en-US" altLang="zh-TW" sz="2200" b="1" dirty="0">
                <a:solidFill>
                  <a:srgbClr val="FFFFFF"/>
                </a:solidFill>
                <a:latin typeface="+mn-lt"/>
              </a:rPr>
              <a:t>Signage function value-added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dirty="0">
              <a:solidFill>
                <a:srgbClr val="3A126C"/>
              </a:solidFill>
            </a:endParaRPr>
          </a:p>
          <a:p>
            <a:pPr>
              <a:defRPr/>
            </a:pPr>
            <a:endParaRPr lang="en-US" altLang="zh-TW" dirty="0">
              <a:solidFill>
                <a:srgbClr val="3A126C"/>
              </a:solidFill>
            </a:endParaRPr>
          </a:p>
          <a:p>
            <a:pPr>
              <a:defRPr/>
            </a:pPr>
            <a:endParaRPr lang="en-US" altLang="zh-TW" dirty="0">
              <a:solidFill>
                <a:srgbClr val="3A126C"/>
              </a:solidFill>
            </a:endParaRPr>
          </a:p>
          <a:p>
            <a:pPr>
              <a:defRPr/>
            </a:pPr>
            <a:endParaRPr lang="zh-TW" altLang="en-US" dirty="0">
              <a:solidFill>
                <a:srgbClr val="3A126C"/>
              </a:solidFill>
            </a:endParaRPr>
          </a:p>
        </p:txBody>
      </p:sp>
      <p:sp>
        <p:nvSpPr>
          <p:cNvPr id="47110" name="文字方塊 12"/>
          <p:cNvSpPr txBox="1">
            <a:spLocks noChangeArrowheads="1"/>
          </p:cNvSpPr>
          <p:nvPr/>
        </p:nvSpPr>
        <p:spPr bwMode="auto">
          <a:xfrm>
            <a:off x="4283075" y="1844675"/>
            <a:ext cx="122555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800" dirty="0">
                <a:solidFill>
                  <a:srgbClr val="7030A0"/>
                </a:solidFill>
                <a:latin typeface="Arial" pitchFamily="34" charset="0"/>
                <a:ea typeface="新細明體" pitchFamily="18" charset="-120"/>
              </a:rPr>
              <a:t>+</a:t>
            </a:r>
            <a:endParaRPr lang="zh-TW" altLang="en-US" sz="3800" dirty="0">
              <a:solidFill>
                <a:srgbClr val="7030A0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 bwMode="auto">
          <a:xfrm>
            <a:off x="323850" y="260350"/>
            <a:ext cx="76327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sz="3200" i="1" u="sng" dirty="0" smtClean="0">
                <a:solidFill>
                  <a:srgbClr val="492582"/>
                </a:solidFill>
                <a:latin typeface="+mj-lt"/>
              </a:rPr>
              <a:t>Value Digital Signage Concept:</a:t>
            </a:r>
            <a:endParaRPr lang="en-US" altLang="zh-TW" sz="3200" i="1" u="sng" dirty="0">
              <a:solidFill>
                <a:srgbClr val="492582"/>
              </a:solidFill>
              <a:latin typeface="+mj-lt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179512" y="2984500"/>
            <a:ext cx="3960687" cy="2100684"/>
          </a:xfrm>
          <a:prstGeom prst="roundRect">
            <a:avLst>
              <a:gd name="adj" fmla="val 67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2000" dirty="0" smtClean="0">
                <a:solidFill>
                  <a:srgbClr val="3A126C"/>
                </a:solidFill>
              </a:rPr>
              <a:t>Good </a:t>
            </a:r>
            <a:r>
              <a:rPr lang="en-US" altLang="zh-TW" sz="2000" dirty="0">
                <a:solidFill>
                  <a:srgbClr val="3A126C"/>
                </a:solidFill>
              </a:rPr>
              <a:t>lifespan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2000" dirty="0" smtClean="0">
                <a:solidFill>
                  <a:srgbClr val="3A126C"/>
                </a:solidFill>
              </a:rPr>
              <a:t>400nits </a:t>
            </a:r>
            <a:r>
              <a:rPr lang="en-US" altLang="zh-TW" sz="2000" dirty="0">
                <a:solidFill>
                  <a:srgbClr val="3A126C"/>
                </a:solidFill>
              </a:rPr>
              <a:t>brightness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2000" dirty="0" smtClean="0">
                <a:solidFill>
                  <a:srgbClr val="3A126C"/>
                </a:solidFill>
              </a:rPr>
              <a:t>Various input/output sources</a:t>
            </a:r>
            <a:endParaRPr lang="en-US" altLang="zh-TW" sz="2000" dirty="0">
              <a:solidFill>
                <a:srgbClr val="3A126C"/>
              </a:solidFill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4895851" y="2997200"/>
            <a:ext cx="4068637" cy="2087984"/>
          </a:xfrm>
          <a:prstGeom prst="roundRect">
            <a:avLst>
              <a:gd name="adj" fmla="val 67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2000" dirty="0">
                <a:solidFill>
                  <a:srgbClr val="3A126C"/>
                </a:solidFill>
              </a:rPr>
              <a:t>Support both Landscape &amp; Portrait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2000" dirty="0">
                <a:solidFill>
                  <a:srgbClr val="3A126C"/>
                </a:solidFill>
              </a:rPr>
              <a:t>Remotely control multiple displays (MDA)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2000" dirty="0">
                <a:solidFill>
                  <a:srgbClr val="3A126C"/>
                </a:solidFill>
              </a:rPr>
              <a:t>Daisy chain for video wall application</a:t>
            </a:r>
          </a:p>
        </p:txBody>
      </p:sp>
    </p:spTree>
    <p:extLst>
      <p:ext uri="{BB962C8B-B14F-4D97-AF65-F5344CB8AC3E}">
        <p14:creationId xmlns:p14="http://schemas.microsoft.com/office/powerpoint/2010/main" val="232409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+mj-lt"/>
                <a:ea typeface="+mj-ea"/>
              </a:rPr>
              <a:t>SV500 Key Features</a:t>
            </a:r>
            <a:endParaRPr lang="zh-TW" altLang="en-US" dirty="0">
              <a:latin typeface="+mj-lt"/>
              <a:ea typeface="+mj-ea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005840159"/>
              </p:ext>
            </p:extLst>
          </p:nvPr>
        </p:nvGraphicFramePr>
        <p:xfrm>
          <a:off x="1628056" y="1493168"/>
          <a:ext cx="612068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8"/>
          <p:cNvSpPr txBox="1">
            <a:spLocks noChangeArrowheads="1"/>
          </p:cNvSpPr>
          <p:nvPr/>
        </p:nvSpPr>
        <p:spPr bwMode="auto">
          <a:xfrm>
            <a:off x="476249" y="4817863"/>
            <a:ext cx="2098576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 dirty="0">
                <a:solidFill>
                  <a:schemeClr val="tx1"/>
                </a:solidFill>
              </a:rPr>
              <a:t>Up to 2x2 without splitter</a:t>
            </a:r>
            <a:endParaRPr kumimoji="0" lang="zh-TW" altLang="en-US" sz="16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6" name="文字方塊 8"/>
          <p:cNvSpPr txBox="1">
            <a:spLocks noChangeArrowheads="1"/>
          </p:cNvSpPr>
          <p:nvPr/>
        </p:nvSpPr>
        <p:spPr bwMode="auto">
          <a:xfrm>
            <a:off x="476249" y="1949301"/>
            <a:ext cx="20985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 dirty="0">
                <a:solidFill>
                  <a:schemeClr val="tx1"/>
                </a:solidFill>
              </a:rPr>
              <a:t>Remotely Control w/ Failure Alert System</a:t>
            </a:r>
          </a:p>
        </p:txBody>
      </p:sp>
      <p:sp>
        <p:nvSpPr>
          <p:cNvPr id="7" name="文字方塊 9"/>
          <p:cNvSpPr txBox="1">
            <a:spLocks noChangeArrowheads="1"/>
          </p:cNvSpPr>
          <p:nvPr/>
        </p:nvSpPr>
        <p:spPr bwMode="auto">
          <a:xfrm>
            <a:off x="6924500" y="5079800"/>
            <a:ext cx="21923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 dirty="0">
                <a:solidFill>
                  <a:schemeClr val="tx1"/>
                </a:solidFill>
              </a:rPr>
              <a:t>Built-in Easy Media Play</a:t>
            </a:r>
          </a:p>
        </p:txBody>
      </p:sp>
      <p:sp>
        <p:nvSpPr>
          <p:cNvPr id="8" name="文字方塊 10"/>
          <p:cNvSpPr txBox="1">
            <a:spLocks noChangeArrowheads="1"/>
          </p:cNvSpPr>
          <p:nvPr/>
        </p:nvSpPr>
        <p:spPr bwMode="auto">
          <a:xfrm>
            <a:off x="6897687" y="1974701"/>
            <a:ext cx="17871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 dirty="0">
                <a:solidFill>
                  <a:srgbClr val="3A126C"/>
                </a:solidFill>
              </a:rPr>
              <a:t>Higher Reliability in Portrait Mode</a:t>
            </a:r>
            <a:endParaRPr kumimoji="0" lang="en-US" altLang="zh-TW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0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TW" dirty="0">
                <a:latin typeface="+mj-lt"/>
                <a:ea typeface="+mj-ea"/>
              </a:rPr>
              <a:t>Slime Bezel Design : 10.4mm</a:t>
            </a:r>
            <a:endParaRPr lang="zh-TW" altLang="en-US" dirty="0">
              <a:latin typeface="+mj-lt"/>
              <a:ea typeface="+mj-ea"/>
            </a:endParaRPr>
          </a:p>
        </p:txBody>
      </p:sp>
      <p:sp>
        <p:nvSpPr>
          <p:cNvPr id="36867" name="Rectangle 46"/>
          <p:cNvSpPr>
            <a:spLocks noChangeArrowheads="1"/>
          </p:cNvSpPr>
          <p:nvPr/>
        </p:nvSpPr>
        <p:spPr bwMode="auto">
          <a:xfrm>
            <a:off x="755650" y="1916113"/>
            <a:ext cx="60483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>
              <a:solidFill>
                <a:schemeClr val="tx1"/>
              </a:solidFill>
            </a:endParaRPr>
          </a:p>
        </p:txBody>
      </p:sp>
      <p:sp>
        <p:nvSpPr>
          <p:cNvPr id="36870" name="文字方塊 2"/>
          <p:cNvSpPr txBox="1">
            <a:spLocks noChangeArrowheads="1"/>
          </p:cNvSpPr>
          <p:nvPr/>
        </p:nvSpPr>
        <p:spPr bwMode="auto">
          <a:xfrm>
            <a:off x="2754014" y="5244764"/>
            <a:ext cx="34741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b="1" dirty="0">
                <a:solidFill>
                  <a:schemeClr val="tx1"/>
                </a:solidFill>
              </a:rPr>
              <a:t>Slim Bezel boarder: 10.4mm</a:t>
            </a:r>
            <a:endParaRPr kumimoji="0" lang="zh-TW" altLang="en-US" sz="1800" b="1" dirty="0">
              <a:solidFill>
                <a:schemeClr val="tx1"/>
              </a:solidFill>
            </a:endParaRPr>
          </a:p>
        </p:txBody>
      </p:sp>
      <p:sp>
        <p:nvSpPr>
          <p:cNvPr id="36871" name="矩形 3"/>
          <p:cNvSpPr>
            <a:spLocks noChangeArrowheads="1"/>
          </p:cNvSpPr>
          <p:nvPr/>
        </p:nvSpPr>
        <p:spPr bwMode="auto">
          <a:xfrm>
            <a:off x="-3420888" y="6308724"/>
            <a:ext cx="3095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 dirty="0">
                <a:solidFill>
                  <a:schemeClr val="tx1"/>
                </a:solidFill>
              </a:rPr>
              <a:t>SS 46’’:17.4mm (up/left/right); 20.8mm (down) </a:t>
            </a:r>
            <a:endParaRPr kumimoji="0" lang="zh-TW" altLang="en-US" sz="1200" dirty="0">
              <a:solidFill>
                <a:schemeClr val="tx1"/>
              </a:solidFill>
            </a:endParaRPr>
          </a:p>
        </p:txBody>
      </p:sp>
      <p:pic>
        <p:nvPicPr>
          <p:cNvPr id="36872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3916" y="2780928"/>
            <a:ext cx="1396107" cy="225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925" y="2780928"/>
            <a:ext cx="1396107" cy="225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780928"/>
            <a:ext cx="1396107" cy="225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334" y="2780928"/>
            <a:ext cx="1396107" cy="225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787278"/>
            <a:ext cx="1396107" cy="225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28846" y="1599183"/>
            <a:ext cx="68262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solidFill>
                  <a:srgbClr val="492582"/>
                </a:solidFill>
                <a:ea typeface="微軟正黑體" pitchFamily="34" charset="-120"/>
              </a:rPr>
              <a:t>Economical way to implement Video wall solution </a:t>
            </a:r>
            <a:endParaRPr lang="zh-TW" altLang="en-US" sz="2400" dirty="0">
              <a:solidFill>
                <a:srgbClr val="492582"/>
              </a:solidFill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393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9"/>
          </p:nvPr>
        </p:nvSpPr>
        <p:spPr>
          <a:xfrm>
            <a:off x="468313" y="260350"/>
            <a:ext cx="7127875" cy="1223963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cs typeface="+mj-cs"/>
              </a:rPr>
              <a:t>Industrial Grade Panel</a:t>
            </a:r>
            <a:endParaRPr lang="zh-TW" altLang="en-US" dirty="0">
              <a:cs typeface="+mj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22"/>
          </p:nvPr>
        </p:nvSpPr>
        <p:spPr>
          <a:xfrm>
            <a:off x="530225" y="1268413"/>
            <a:ext cx="7920038" cy="4968875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latin typeface="+mn-lt"/>
              </a:rPr>
              <a:t>The </a:t>
            </a:r>
            <a:r>
              <a:rPr lang="en-US" altLang="zh-TW" dirty="0" smtClean="0">
                <a:latin typeface="+mn-lt"/>
              </a:rPr>
              <a:t>panel </a:t>
            </a:r>
            <a:r>
              <a:rPr lang="en-US" altLang="zh-TW" dirty="0">
                <a:latin typeface="+mn-lt"/>
              </a:rPr>
              <a:t>employs a structure featuring more solid fixing points on all edges to prevent “MURA” image distortion  common on vertically positioned consumer displays.</a:t>
            </a:r>
            <a:endParaRPr lang="zh-TW" altLang="en-US" dirty="0">
              <a:latin typeface="+mn-lt"/>
            </a:endParaRPr>
          </a:p>
          <a:p>
            <a:pPr>
              <a:defRPr/>
            </a:pPr>
            <a:endParaRPr lang="zh-TW" altLang="en-US" dirty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" y="3344863"/>
            <a:ext cx="3429000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內容版面配置區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3888" y="3300413"/>
            <a:ext cx="1687512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圖片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6950" y="3763963"/>
            <a:ext cx="2078038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5148263" y="5876925"/>
            <a:ext cx="1395412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400" dirty="0">
                <a:latin typeface="+mn-lt"/>
              </a:rPr>
              <a:t>Landscape</a:t>
            </a:r>
            <a:r>
              <a:rPr lang="zh-TW" altLang="en-US" sz="1400" dirty="0">
                <a:latin typeface="+mn-lt"/>
              </a:rPr>
              <a:t> </a:t>
            </a:r>
            <a:r>
              <a:rPr lang="en-US" altLang="zh-TW" sz="1400" dirty="0">
                <a:latin typeface="+mn-lt"/>
              </a:rPr>
              <a:t>mode</a:t>
            </a:r>
          </a:p>
        </p:txBody>
      </p:sp>
      <p:sp>
        <p:nvSpPr>
          <p:cNvPr id="12" name="矩形 11"/>
          <p:cNvSpPr/>
          <p:nvPr/>
        </p:nvSpPr>
        <p:spPr>
          <a:xfrm>
            <a:off x="7243763" y="5876925"/>
            <a:ext cx="121602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400" dirty="0">
                <a:latin typeface="+mn-lt"/>
              </a:rPr>
              <a:t>Portrait mode</a:t>
            </a:r>
          </a:p>
        </p:txBody>
      </p:sp>
      <p:sp>
        <p:nvSpPr>
          <p:cNvPr id="21" name="矩形 20"/>
          <p:cNvSpPr/>
          <p:nvPr/>
        </p:nvSpPr>
        <p:spPr>
          <a:xfrm>
            <a:off x="2889250" y="3079750"/>
            <a:ext cx="1250950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dirty="0">
                <a:solidFill>
                  <a:srgbClr val="000000"/>
                </a:solidFill>
                <a:latin typeface="+mn-lt"/>
              </a:rPr>
              <a:t>MURA happened</a:t>
            </a:r>
            <a:endParaRPr lang="zh-TW" altLang="en-US" sz="12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218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標題 1"/>
          <p:cNvSpPr txBox="1">
            <a:spLocks/>
          </p:cNvSpPr>
          <p:nvPr/>
        </p:nvSpPr>
        <p:spPr bwMode="auto">
          <a:xfrm>
            <a:off x="323850" y="260350"/>
            <a:ext cx="71389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zh-TW" sz="3600" dirty="0">
                <a:solidFill>
                  <a:srgbClr val="492582"/>
                </a:solidFill>
                <a:latin typeface="+mj-lt"/>
                <a:ea typeface="+mj-ea"/>
                <a:cs typeface="+mj-cs"/>
              </a:rPr>
              <a:t>USB Plug and Play</a:t>
            </a:r>
            <a:endParaRPr lang="zh-TW" altLang="en-US" sz="3600" dirty="0">
              <a:solidFill>
                <a:srgbClr val="49258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1417" y="2348880"/>
            <a:ext cx="3649663" cy="144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31800" y="1340768"/>
            <a:ext cx="752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 The simplest and economical way to distribute content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 Play the multi-media files saved in USB devices directly by simply plug-in</a:t>
            </a:r>
          </a:p>
        </p:txBody>
      </p:sp>
      <p:sp>
        <p:nvSpPr>
          <p:cNvPr id="8" name="圓角矩形 62"/>
          <p:cNvSpPr/>
          <p:nvPr/>
        </p:nvSpPr>
        <p:spPr>
          <a:xfrm>
            <a:off x="285626" y="4005411"/>
            <a:ext cx="4213225" cy="2447925"/>
          </a:xfrm>
          <a:prstGeom prst="roundRect">
            <a:avLst>
              <a:gd name="adj" fmla="val 9009"/>
            </a:avLst>
          </a:prstGeom>
          <a:solidFill>
            <a:srgbClr val="CC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‧</a:t>
            </a:r>
            <a:r>
              <a:rPr lang="en-AU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USB Playback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矩形 18"/>
          <p:cNvSpPr>
            <a:spLocks noChangeArrowheads="1"/>
          </p:cNvSpPr>
          <p:nvPr/>
        </p:nvSpPr>
        <p:spPr bwMode="auto">
          <a:xfrm>
            <a:off x="406276" y="6092974"/>
            <a:ext cx="39846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3A126C"/>
                </a:solidFill>
                <a:latin typeface="Arial" pitchFamily="34" charset="0"/>
                <a:ea typeface="新細明體" pitchFamily="18" charset="-120"/>
              </a:rPr>
              <a:t>*Format supported: image, audio, video and MS office</a:t>
            </a:r>
          </a:p>
        </p:txBody>
      </p:sp>
      <p:sp>
        <p:nvSpPr>
          <p:cNvPr id="10" name="Rectangle 34"/>
          <p:cNvSpPr/>
          <p:nvPr/>
        </p:nvSpPr>
        <p:spPr>
          <a:xfrm>
            <a:off x="430088" y="4505474"/>
            <a:ext cx="3960813" cy="1587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grpSp>
        <p:nvGrpSpPr>
          <p:cNvPr id="11" name="群組 70"/>
          <p:cNvGrpSpPr>
            <a:grpSpLocks/>
          </p:cNvGrpSpPr>
          <p:nvPr/>
        </p:nvGrpSpPr>
        <p:grpSpPr bwMode="auto">
          <a:xfrm>
            <a:off x="430088" y="4508649"/>
            <a:ext cx="3856038" cy="1589087"/>
            <a:chOff x="-4645024" y="1556792"/>
            <a:chExt cx="3855705" cy="1588030"/>
          </a:xfrm>
        </p:grpSpPr>
        <p:sp>
          <p:nvSpPr>
            <p:cNvPr id="12" name="矩形 63"/>
            <p:cNvSpPr/>
            <p:nvPr/>
          </p:nvSpPr>
          <p:spPr>
            <a:xfrm>
              <a:off x="-4573592" y="1556792"/>
              <a:ext cx="3784273" cy="158485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grpSp>
          <p:nvGrpSpPr>
            <p:cNvPr id="13" name="群組 69"/>
            <p:cNvGrpSpPr>
              <a:grpSpLocks/>
            </p:cNvGrpSpPr>
            <p:nvPr/>
          </p:nvGrpSpPr>
          <p:grpSpPr bwMode="auto">
            <a:xfrm>
              <a:off x="-4645024" y="1556792"/>
              <a:ext cx="3855705" cy="1588030"/>
              <a:chOff x="827584" y="1513988"/>
              <a:chExt cx="3855705" cy="1588030"/>
            </a:xfrm>
          </p:grpSpPr>
          <p:pic>
            <p:nvPicPr>
              <p:cNvPr id="14" name="圖片 6" descr="TL420S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1513988"/>
                <a:ext cx="1941841" cy="1588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5" name="群組 17"/>
              <p:cNvGrpSpPr>
                <a:grpSpLocks/>
              </p:cNvGrpSpPr>
              <p:nvPr/>
            </p:nvGrpSpPr>
            <p:grpSpPr bwMode="auto">
              <a:xfrm>
                <a:off x="2278450" y="1736174"/>
                <a:ext cx="2404839" cy="1314202"/>
                <a:chOff x="2048331" y="2492896"/>
                <a:chExt cx="2592552" cy="1314202"/>
              </a:xfrm>
            </p:grpSpPr>
            <p:pic>
              <p:nvPicPr>
                <p:cNvPr id="16" name="圖片 19" descr="201107211142171.jp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39752" y="2492896"/>
                  <a:ext cx="2301131" cy="13142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" name="圖片 67" descr="imagesCANHCQYA.jpg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05004" y="2492812"/>
                  <a:ext cx="1117458" cy="758320"/>
                </a:xfrm>
                <a:prstGeom prst="rect">
                  <a:avLst/>
                </a:prstGeom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p:spPr>
            </p:pic>
            <p:sp>
              <p:nvSpPr>
                <p:cNvPr id="18" name="甜甜圈 68"/>
                <p:cNvSpPr/>
                <p:nvPr/>
              </p:nvSpPr>
              <p:spPr>
                <a:xfrm>
                  <a:off x="2048331" y="2774766"/>
                  <a:ext cx="413734" cy="344497"/>
                </a:xfrm>
                <a:prstGeom prst="donut">
                  <a:avLst/>
                </a:prstGeom>
                <a:noFill/>
                <a:ln w="28575">
                  <a:solidFill>
                    <a:srgbClr val="0000FF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>
                    <a:solidFill>
                      <a:srgbClr val="3A126C"/>
                    </a:solidFill>
                  </a:endParaRPr>
                </a:p>
              </p:txBody>
            </p:sp>
          </p:grpSp>
        </p:grpSp>
      </p:grpSp>
      <p:sp>
        <p:nvSpPr>
          <p:cNvPr id="19" name="圓角矩形 73"/>
          <p:cNvSpPr/>
          <p:nvPr/>
        </p:nvSpPr>
        <p:spPr>
          <a:xfrm>
            <a:off x="4643313" y="4005411"/>
            <a:ext cx="4321175" cy="2447925"/>
          </a:xfrm>
          <a:prstGeom prst="roundRect">
            <a:avLst>
              <a:gd name="adj" fmla="val 9009"/>
            </a:avLst>
          </a:prstGeom>
          <a:solidFill>
            <a:srgbClr val="CC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714751" y="4076849"/>
            <a:ext cx="4105275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‧Supporting Format </a:t>
            </a:r>
          </a:p>
          <a:p>
            <a:pPr>
              <a:defRPr/>
            </a:pPr>
            <a:endParaRPr lang="en-US" altLang="zh-TW" b="1" dirty="0"/>
          </a:p>
          <a:p>
            <a:pPr>
              <a:defRPr/>
            </a:pPr>
            <a:r>
              <a:rPr lang="en-US" altLang="zh-TW" b="1" dirty="0">
                <a:solidFill>
                  <a:schemeClr val="accent6">
                    <a:lumMod val="25000"/>
                  </a:schemeClr>
                </a:solidFill>
                <a:latin typeface="+mn-lt"/>
              </a:rPr>
              <a:t>Image:  </a:t>
            </a:r>
            <a:r>
              <a:rPr lang="en-US" altLang="zh-TW" dirty="0">
                <a:solidFill>
                  <a:schemeClr val="accent6">
                    <a:lumMod val="25000"/>
                  </a:schemeClr>
                </a:solidFill>
                <a:latin typeface="+mn-lt"/>
              </a:rPr>
              <a:t>JPEG, BMP</a:t>
            </a:r>
          </a:p>
          <a:p>
            <a:pPr>
              <a:defRPr/>
            </a:pPr>
            <a:r>
              <a:rPr lang="en-US" altLang="zh-TW" b="1" dirty="0">
                <a:solidFill>
                  <a:schemeClr val="accent6">
                    <a:lumMod val="25000"/>
                  </a:schemeClr>
                </a:solidFill>
                <a:latin typeface="+mn-lt"/>
              </a:rPr>
              <a:t>Audio:  </a:t>
            </a:r>
            <a:r>
              <a:rPr lang="en-US" altLang="zh-TW" dirty="0">
                <a:solidFill>
                  <a:schemeClr val="accent6">
                    <a:lumMod val="25000"/>
                  </a:schemeClr>
                </a:solidFill>
                <a:latin typeface="+mn-lt"/>
              </a:rPr>
              <a:t>MP1/2/3, WMA, OGG, WAV, AAC</a:t>
            </a:r>
          </a:p>
          <a:p>
            <a:pPr>
              <a:defRPr/>
            </a:pPr>
            <a:r>
              <a:rPr lang="en-US" altLang="zh-TW" b="1" dirty="0">
                <a:solidFill>
                  <a:schemeClr val="accent6">
                    <a:lumMod val="25000"/>
                  </a:schemeClr>
                </a:solidFill>
                <a:latin typeface="+mn-lt"/>
              </a:rPr>
              <a:t>Video: </a:t>
            </a:r>
            <a:r>
              <a:rPr lang="en-US" altLang="zh-TW" dirty="0">
                <a:solidFill>
                  <a:schemeClr val="accent6">
                    <a:lumMod val="25000"/>
                  </a:schemeClr>
                </a:solidFill>
                <a:latin typeface="+mn-lt"/>
              </a:rPr>
              <a:t>.</a:t>
            </a:r>
            <a:r>
              <a:rPr lang="en-US" altLang="zh-TW" dirty="0" err="1">
                <a:solidFill>
                  <a:schemeClr val="accent6">
                    <a:lumMod val="25000"/>
                  </a:schemeClr>
                </a:solidFill>
                <a:latin typeface="+mn-lt"/>
              </a:rPr>
              <a:t>avi</a:t>
            </a:r>
            <a:r>
              <a:rPr lang="en-US" altLang="zh-TW" dirty="0">
                <a:solidFill>
                  <a:schemeClr val="accent6">
                    <a:lumMod val="25000"/>
                  </a:schemeClr>
                </a:solidFill>
                <a:latin typeface="+mn-lt"/>
              </a:rPr>
              <a:t> .</a:t>
            </a:r>
            <a:r>
              <a:rPr lang="en-US" altLang="zh-TW" dirty="0" err="1">
                <a:solidFill>
                  <a:schemeClr val="accent6">
                    <a:lumMod val="25000"/>
                  </a:schemeClr>
                </a:solidFill>
                <a:latin typeface="+mn-lt"/>
              </a:rPr>
              <a:t>divx</a:t>
            </a:r>
            <a:r>
              <a:rPr lang="en-US" altLang="zh-TW" dirty="0">
                <a:solidFill>
                  <a:schemeClr val="accent6">
                    <a:lumMod val="25000"/>
                  </a:schemeClr>
                </a:solidFill>
                <a:latin typeface="+mn-lt"/>
              </a:rPr>
              <a:t> .</a:t>
            </a:r>
            <a:r>
              <a:rPr lang="en-US" altLang="zh-TW" dirty="0" err="1">
                <a:solidFill>
                  <a:schemeClr val="accent6">
                    <a:lumMod val="25000"/>
                  </a:schemeClr>
                </a:solidFill>
                <a:latin typeface="+mn-lt"/>
              </a:rPr>
              <a:t>mkv</a:t>
            </a:r>
            <a:r>
              <a:rPr lang="en-US" altLang="zh-TW" dirty="0">
                <a:solidFill>
                  <a:schemeClr val="accent6">
                    <a:lumMod val="25000"/>
                  </a:schemeClr>
                </a:solidFill>
                <a:latin typeface="+mn-lt"/>
              </a:rPr>
              <a:t>, .</a:t>
            </a:r>
            <a:r>
              <a:rPr lang="en-US" altLang="zh-TW" dirty="0" err="1">
                <a:solidFill>
                  <a:schemeClr val="accent6">
                    <a:lumMod val="25000"/>
                  </a:schemeClr>
                </a:solidFill>
                <a:latin typeface="+mn-lt"/>
              </a:rPr>
              <a:t>ts</a:t>
            </a:r>
            <a:r>
              <a:rPr lang="en-US" altLang="zh-TW" dirty="0">
                <a:solidFill>
                  <a:schemeClr val="accent6">
                    <a:lumMod val="25000"/>
                  </a:schemeClr>
                </a:solidFill>
                <a:latin typeface="+mn-lt"/>
              </a:rPr>
              <a:t>, .</a:t>
            </a:r>
            <a:r>
              <a:rPr lang="en-US" altLang="zh-TW" dirty="0" err="1">
                <a:solidFill>
                  <a:schemeClr val="accent6">
                    <a:lumMod val="25000"/>
                  </a:schemeClr>
                </a:solidFill>
                <a:latin typeface="+mn-lt"/>
              </a:rPr>
              <a:t>dat</a:t>
            </a:r>
            <a:r>
              <a:rPr lang="en-US" altLang="zh-TW" dirty="0">
                <a:solidFill>
                  <a:schemeClr val="accent6">
                    <a:lumMod val="25000"/>
                  </a:schemeClr>
                </a:solidFill>
                <a:latin typeface="+mn-lt"/>
              </a:rPr>
              <a:t>, .</a:t>
            </a:r>
            <a:r>
              <a:rPr lang="en-US" altLang="zh-TW" dirty="0" err="1">
                <a:solidFill>
                  <a:schemeClr val="accent6">
                    <a:lumMod val="25000"/>
                  </a:schemeClr>
                </a:solidFill>
                <a:latin typeface="+mn-lt"/>
              </a:rPr>
              <a:t>vob</a:t>
            </a:r>
            <a:r>
              <a:rPr lang="en-US" altLang="zh-TW" dirty="0">
                <a:solidFill>
                  <a:schemeClr val="accent6">
                    <a:lumMod val="25000"/>
                  </a:schemeClr>
                </a:solidFill>
                <a:latin typeface="+mn-lt"/>
              </a:rPr>
              <a:t>, .mpg, .mpeg, .</a:t>
            </a:r>
            <a:r>
              <a:rPr lang="en-US" altLang="zh-TW" dirty="0" err="1">
                <a:solidFill>
                  <a:schemeClr val="accent6">
                    <a:lumMod val="25000"/>
                  </a:schemeClr>
                </a:solidFill>
                <a:latin typeface="+mn-lt"/>
              </a:rPr>
              <a:t>mov</a:t>
            </a:r>
            <a:r>
              <a:rPr lang="en-US" altLang="zh-TW" dirty="0">
                <a:solidFill>
                  <a:schemeClr val="accent6">
                    <a:lumMod val="25000"/>
                  </a:schemeClr>
                </a:solidFill>
                <a:latin typeface="+mn-lt"/>
              </a:rPr>
              <a:t>, .mp4, .</a:t>
            </a:r>
            <a:r>
              <a:rPr lang="en-US" altLang="zh-TW" dirty="0" err="1">
                <a:solidFill>
                  <a:schemeClr val="accent6">
                    <a:lumMod val="25000"/>
                  </a:schemeClr>
                </a:solidFill>
                <a:latin typeface="+mn-lt"/>
              </a:rPr>
              <a:t>rm</a:t>
            </a:r>
            <a:r>
              <a:rPr lang="en-US" altLang="zh-TW" dirty="0">
                <a:solidFill>
                  <a:schemeClr val="accent6">
                    <a:lumMod val="25000"/>
                  </a:schemeClr>
                </a:solidFill>
                <a:latin typeface="+mn-lt"/>
              </a:rPr>
              <a:t>, .</a:t>
            </a:r>
            <a:r>
              <a:rPr lang="en-US" altLang="zh-TW" dirty="0" err="1">
                <a:solidFill>
                  <a:schemeClr val="accent6">
                    <a:lumMod val="25000"/>
                  </a:schemeClr>
                </a:solidFill>
                <a:latin typeface="+mn-lt"/>
              </a:rPr>
              <a:t>rmvb</a:t>
            </a:r>
            <a:r>
              <a:rPr lang="en-US" altLang="zh-TW" dirty="0">
                <a:solidFill>
                  <a:schemeClr val="accent6">
                    <a:lumMod val="25000"/>
                  </a:schemeClr>
                </a:solidFill>
                <a:latin typeface="+mn-lt"/>
              </a:rPr>
              <a:t>, .</a:t>
            </a:r>
            <a:r>
              <a:rPr lang="en-US" altLang="zh-TW" dirty="0" err="1">
                <a:solidFill>
                  <a:schemeClr val="accent6">
                    <a:lumMod val="25000"/>
                  </a:schemeClr>
                </a:solidFill>
                <a:latin typeface="+mn-lt"/>
              </a:rPr>
              <a:t>wmv</a:t>
            </a:r>
            <a:endParaRPr lang="en-US" altLang="zh-TW" dirty="0">
              <a:solidFill>
                <a:schemeClr val="accent6">
                  <a:lumMod val="2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en-US" altLang="zh-TW" b="1" dirty="0">
                <a:solidFill>
                  <a:schemeClr val="accent6">
                    <a:lumMod val="25000"/>
                  </a:schemeClr>
                </a:solidFill>
                <a:latin typeface="+mn-lt"/>
              </a:rPr>
              <a:t>Docs: </a:t>
            </a:r>
            <a:r>
              <a:rPr lang="en-US" altLang="zh-TW" dirty="0">
                <a:solidFill>
                  <a:schemeClr val="accent6">
                    <a:lumMod val="25000"/>
                  </a:schemeClr>
                </a:solidFill>
                <a:latin typeface="+mn-lt"/>
              </a:rPr>
              <a:t>PDF, MS Word/Excel/Power Point</a:t>
            </a:r>
          </a:p>
        </p:txBody>
      </p:sp>
    </p:spTree>
    <p:extLst>
      <p:ext uri="{BB962C8B-B14F-4D97-AF65-F5344CB8AC3E}">
        <p14:creationId xmlns:p14="http://schemas.microsoft.com/office/powerpoint/2010/main" val="334173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2708920"/>
            <a:ext cx="2757463" cy="372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90" name="標題 1"/>
          <p:cNvSpPr txBox="1">
            <a:spLocks/>
          </p:cNvSpPr>
          <p:nvPr/>
        </p:nvSpPr>
        <p:spPr bwMode="auto">
          <a:xfrm>
            <a:off x="457200" y="491133"/>
            <a:ext cx="7138988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altLang="zh-TW" sz="3200" dirty="0">
                <a:solidFill>
                  <a:srgbClr val="492582"/>
                </a:solidFill>
                <a:latin typeface="+mj-lt"/>
              </a:rPr>
              <a:t>Digital Daisy Chain</a:t>
            </a:r>
            <a:endParaRPr lang="zh-TW" altLang="en-US" sz="3200" dirty="0">
              <a:solidFill>
                <a:srgbClr val="492582"/>
              </a:solidFill>
              <a:latin typeface="+mj-lt"/>
            </a:endParaRPr>
          </a:p>
        </p:txBody>
      </p:sp>
      <p:sp>
        <p:nvSpPr>
          <p:cNvPr id="50" name="內容版面配置區 2"/>
          <p:cNvSpPr txBox="1">
            <a:spLocks/>
          </p:cNvSpPr>
          <p:nvPr/>
        </p:nvSpPr>
        <p:spPr bwMode="auto">
          <a:xfrm>
            <a:off x="395288" y="1468884"/>
            <a:ext cx="8305800" cy="73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AU" altLang="zh-TW" sz="2000" kern="0" dirty="0" smtClean="0">
                <a:solidFill>
                  <a:srgbClr val="3A126C"/>
                </a:solidFill>
              </a:rPr>
              <a:t>Supports </a:t>
            </a:r>
            <a:r>
              <a:rPr lang="en-AU" altLang="zh-TW" sz="2000" kern="0" dirty="0">
                <a:solidFill>
                  <a:srgbClr val="3A126C"/>
                </a:solidFill>
              </a:rPr>
              <a:t>the array configuration of up to 10X10 displays in OSD setting </a:t>
            </a:r>
            <a:endParaRPr lang="en-AU" altLang="zh-TW" sz="2000" kern="0" dirty="0" smtClean="0">
              <a:solidFill>
                <a:srgbClr val="3A126C"/>
              </a:solidFill>
            </a:endParaRPr>
          </a:p>
        </p:txBody>
      </p:sp>
      <p:pic>
        <p:nvPicPr>
          <p:cNvPr id="41989" name="圖片 59" descr="DVI Cab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4485" y="2887935"/>
            <a:ext cx="84296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矩形 52"/>
          <p:cNvSpPr/>
          <p:nvPr/>
        </p:nvSpPr>
        <p:spPr>
          <a:xfrm>
            <a:off x="811238" y="3164806"/>
            <a:ext cx="828823" cy="431317"/>
          </a:xfrm>
          <a:prstGeom prst="rect">
            <a:avLst/>
          </a:prstGeom>
          <a:gradFill flip="none" rotWithShape="1">
            <a:gsLst>
              <a:gs pos="0">
                <a:srgbClr val="000000">
                  <a:tint val="66000"/>
                  <a:satMod val="160000"/>
                </a:srgbClr>
              </a:gs>
              <a:gs pos="50000">
                <a:srgbClr val="000000">
                  <a:tint val="44500"/>
                  <a:satMod val="160000"/>
                </a:srgbClr>
              </a:gs>
              <a:gs pos="100000">
                <a:srgbClr val="0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926245" y="3164806"/>
            <a:ext cx="828823" cy="431317"/>
          </a:xfrm>
          <a:prstGeom prst="rect">
            <a:avLst/>
          </a:prstGeom>
          <a:gradFill flip="none" rotWithShape="1">
            <a:gsLst>
              <a:gs pos="0">
                <a:srgbClr val="000000">
                  <a:tint val="66000"/>
                  <a:satMod val="160000"/>
                </a:srgbClr>
              </a:gs>
              <a:gs pos="50000">
                <a:srgbClr val="000000">
                  <a:tint val="44500"/>
                  <a:satMod val="160000"/>
                </a:srgbClr>
              </a:gs>
              <a:gs pos="100000">
                <a:srgbClr val="0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041041" y="3164806"/>
            <a:ext cx="828823" cy="431317"/>
          </a:xfrm>
          <a:prstGeom prst="rect">
            <a:avLst/>
          </a:prstGeom>
          <a:gradFill flip="none" rotWithShape="1">
            <a:gsLst>
              <a:gs pos="0">
                <a:srgbClr val="000000">
                  <a:tint val="66000"/>
                  <a:satMod val="160000"/>
                </a:srgbClr>
              </a:gs>
              <a:gs pos="50000">
                <a:srgbClr val="000000">
                  <a:tint val="44500"/>
                  <a:satMod val="160000"/>
                </a:srgbClr>
              </a:gs>
              <a:gs pos="100000">
                <a:srgbClr val="0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4158641" y="3168028"/>
            <a:ext cx="828823" cy="431317"/>
          </a:xfrm>
          <a:prstGeom prst="rect">
            <a:avLst/>
          </a:prstGeom>
          <a:gradFill flip="none" rotWithShape="1">
            <a:gsLst>
              <a:gs pos="0">
                <a:srgbClr val="000000">
                  <a:tint val="66000"/>
                  <a:satMod val="160000"/>
                </a:srgbClr>
              </a:gs>
              <a:gs pos="50000">
                <a:srgbClr val="000000">
                  <a:tint val="44500"/>
                  <a:satMod val="160000"/>
                </a:srgbClr>
              </a:gs>
              <a:gs pos="100000">
                <a:srgbClr val="0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811238" y="3671353"/>
            <a:ext cx="828823" cy="431317"/>
          </a:xfrm>
          <a:prstGeom prst="rect">
            <a:avLst/>
          </a:prstGeom>
          <a:gradFill flip="none" rotWithShape="1">
            <a:gsLst>
              <a:gs pos="0">
                <a:srgbClr val="000000">
                  <a:tint val="66000"/>
                  <a:satMod val="160000"/>
                </a:srgbClr>
              </a:gs>
              <a:gs pos="50000">
                <a:srgbClr val="000000">
                  <a:tint val="44500"/>
                  <a:satMod val="160000"/>
                </a:srgbClr>
              </a:gs>
              <a:gs pos="100000">
                <a:srgbClr val="0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926716" y="3671353"/>
            <a:ext cx="828823" cy="431317"/>
          </a:xfrm>
          <a:prstGeom prst="rect">
            <a:avLst/>
          </a:prstGeom>
          <a:gradFill flip="none" rotWithShape="1">
            <a:gsLst>
              <a:gs pos="0">
                <a:srgbClr val="000000">
                  <a:tint val="66000"/>
                  <a:satMod val="160000"/>
                </a:srgbClr>
              </a:gs>
              <a:gs pos="50000">
                <a:srgbClr val="000000">
                  <a:tint val="44500"/>
                  <a:satMod val="160000"/>
                </a:srgbClr>
              </a:gs>
              <a:gs pos="100000">
                <a:srgbClr val="0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041041" y="3671353"/>
            <a:ext cx="828823" cy="431317"/>
          </a:xfrm>
          <a:prstGeom prst="rect">
            <a:avLst/>
          </a:prstGeom>
          <a:gradFill flip="none" rotWithShape="1">
            <a:gsLst>
              <a:gs pos="0">
                <a:srgbClr val="000000">
                  <a:tint val="66000"/>
                  <a:satMod val="160000"/>
                </a:srgbClr>
              </a:gs>
              <a:gs pos="50000">
                <a:srgbClr val="000000">
                  <a:tint val="44500"/>
                  <a:satMod val="160000"/>
                </a:srgbClr>
              </a:gs>
              <a:gs pos="100000">
                <a:srgbClr val="0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157896" y="3671353"/>
            <a:ext cx="828823" cy="431317"/>
          </a:xfrm>
          <a:prstGeom prst="rect">
            <a:avLst/>
          </a:prstGeom>
          <a:gradFill flip="none" rotWithShape="1">
            <a:gsLst>
              <a:gs pos="0">
                <a:srgbClr val="000000">
                  <a:tint val="66000"/>
                  <a:satMod val="160000"/>
                </a:srgbClr>
              </a:gs>
              <a:gs pos="50000">
                <a:srgbClr val="000000">
                  <a:tint val="44500"/>
                  <a:satMod val="160000"/>
                </a:srgbClr>
              </a:gs>
              <a:gs pos="100000">
                <a:srgbClr val="0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811238" y="4175409"/>
            <a:ext cx="828823" cy="431317"/>
          </a:xfrm>
          <a:prstGeom prst="rect">
            <a:avLst/>
          </a:prstGeom>
          <a:gradFill flip="none" rotWithShape="1">
            <a:gsLst>
              <a:gs pos="0">
                <a:srgbClr val="000000">
                  <a:tint val="66000"/>
                  <a:satMod val="160000"/>
                </a:srgbClr>
              </a:gs>
              <a:gs pos="50000">
                <a:srgbClr val="000000">
                  <a:tint val="44500"/>
                  <a:satMod val="160000"/>
                </a:srgbClr>
              </a:gs>
              <a:gs pos="100000">
                <a:srgbClr val="0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926245" y="4175409"/>
            <a:ext cx="828823" cy="431317"/>
          </a:xfrm>
          <a:prstGeom prst="rect">
            <a:avLst/>
          </a:prstGeom>
          <a:gradFill flip="none" rotWithShape="1">
            <a:gsLst>
              <a:gs pos="0">
                <a:srgbClr val="000000">
                  <a:tint val="66000"/>
                  <a:satMod val="160000"/>
                </a:srgbClr>
              </a:gs>
              <a:gs pos="50000">
                <a:srgbClr val="000000">
                  <a:tint val="44500"/>
                  <a:satMod val="160000"/>
                </a:srgbClr>
              </a:gs>
              <a:gs pos="100000">
                <a:srgbClr val="0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3041041" y="4175409"/>
            <a:ext cx="828823" cy="431317"/>
          </a:xfrm>
          <a:prstGeom prst="rect">
            <a:avLst/>
          </a:prstGeom>
          <a:gradFill flip="none" rotWithShape="1">
            <a:gsLst>
              <a:gs pos="0">
                <a:srgbClr val="000000">
                  <a:tint val="66000"/>
                  <a:satMod val="160000"/>
                </a:srgbClr>
              </a:gs>
              <a:gs pos="50000">
                <a:srgbClr val="000000">
                  <a:tint val="44500"/>
                  <a:satMod val="160000"/>
                </a:srgbClr>
              </a:gs>
              <a:gs pos="100000">
                <a:srgbClr val="0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157896" y="4175409"/>
            <a:ext cx="828823" cy="431317"/>
          </a:xfrm>
          <a:prstGeom prst="rect">
            <a:avLst/>
          </a:prstGeom>
          <a:gradFill flip="none" rotWithShape="1">
            <a:gsLst>
              <a:gs pos="0">
                <a:srgbClr val="000000">
                  <a:tint val="66000"/>
                  <a:satMod val="160000"/>
                </a:srgbClr>
              </a:gs>
              <a:gs pos="50000">
                <a:srgbClr val="000000">
                  <a:tint val="44500"/>
                  <a:satMod val="160000"/>
                </a:srgbClr>
              </a:gs>
              <a:gs pos="100000">
                <a:srgbClr val="0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811238" y="4679465"/>
            <a:ext cx="828823" cy="431317"/>
          </a:xfrm>
          <a:prstGeom prst="rect">
            <a:avLst/>
          </a:prstGeom>
          <a:gradFill flip="none" rotWithShape="1">
            <a:gsLst>
              <a:gs pos="0">
                <a:srgbClr val="000000">
                  <a:tint val="66000"/>
                  <a:satMod val="160000"/>
                </a:srgbClr>
              </a:gs>
              <a:gs pos="50000">
                <a:srgbClr val="000000">
                  <a:tint val="44500"/>
                  <a:satMod val="160000"/>
                </a:srgbClr>
              </a:gs>
              <a:gs pos="100000">
                <a:srgbClr val="0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926245" y="4679465"/>
            <a:ext cx="828823" cy="431317"/>
          </a:xfrm>
          <a:prstGeom prst="rect">
            <a:avLst/>
          </a:prstGeom>
          <a:gradFill flip="none" rotWithShape="1">
            <a:gsLst>
              <a:gs pos="0">
                <a:srgbClr val="000000">
                  <a:tint val="66000"/>
                  <a:satMod val="160000"/>
                </a:srgbClr>
              </a:gs>
              <a:gs pos="50000">
                <a:srgbClr val="000000">
                  <a:tint val="44500"/>
                  <a:satMod val="160000"/>
                </a:srgbClr>
              </a:gs>
              <a:gs pos="100000">
                <a:srgbClr val="0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3041041" y="4679465"/>
            <a:ext cx="828823" cy="431317"/>
          </a:xfrm>
          <a:prstGeom prst="rect">
            <a:avLst/>
          </a:prstGeom>
          <a:gradFill flip="none" rotWithShape="1">
            <a:gsLst>
              <a:gs pos="0">
                <a:srgbClr val="000000">
                  <a:tint val="66000"/>
                  <a:satMod val="160000"/>
                </a:srgbClr>
              </a:gs>
              <a:gs pos="50000">
                <a:srgbClr val="000000">
                  <a:tint val="44500"/>
                  <a:satMod val="160000"/>
                </a:srgbClr>
              </a:gs>
              <a:gs pos="100000">
                <a:srgbClr val="0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4157896" y="4679465"/>
            <a:ext cx="828823" cy="431317"/>
          </a:xfrm>
          <a:prstGeom prst="rect">
            <a:avLst/>
          </a:prstGeom>
          <a:gradFill flip="none" rotWithShape="1">
            <a:gsLst>
              <a:gs pos="0">
                <a:srgbClr val="000000">
                  <a:tint val="66000"/>
                  <a:satMod val="160000"/>
                </a:srgbClr>
              </a:gs>
              <a:gs pos="50000">
                <a:srgbClr val="000000">
                  <a:tint val="44500"/>
                  <a:satMod val="160000"/>
                </a:srgbClr>
              </a:gs>
              <a:gs pos="100000">
                <a:srgbClr val="0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cxnSp>
        <p:nvCxnSpPr>
          <p:cNvPr id="77" name="直線單箭頭接點 76"/>
          <p:cNvCxnSpPr/>
          <p:nvPr/>
        </p:nvCxnSpPr>
        <p:spPr>
          <a:xfrm flipH="1">
            <a:off x="3870548" y="3311798"/>
            <a:ext cx="28733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單箭頭接點 77"/>
          <p:cNvCxnSpPr/>
          <p:nvPr/>
        </p:nvCxnSpPr>
        <p:spPr>
          <a:xfrm flipH="1">
            <a:off x="2752948" y="3527698"/>
            <a:ext cx="28733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單箭頭接點 80"/>
          <p:cNvCxnSpPr/>
          <p:nvPr/>
        </p:nvCxnSpPr>
        <p:spPr>
          <a:xfrm flipH="1">
            <a:off x="1636935" y="3311798"/>
            <a:ext cx="287338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/>
          <p:cNvCxnSpPr/>
          <p:nvPr/>
        </p:nvCxnSpPr>
        <p:spPr>
          <a:xfrm>
            <a:off x="1636935" y="3815035"/>
            <a:ext cx="29527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單箭頭接點 82"/>
          <p:cNvCxnSpPr/>
          <p:nvPr/>
        </p:nvCxnSpPr>
        <p:spPr>
          <a:xfrm>
            <a:off x="2752948" y="3959498"/>
            <a:ext cx="29527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單箭頭接點 83"/>
          <p:cNvCxnSpPr/>
          <p:nvPr/>
        </p:nvCxnSpPr>
        <p:spPr>
          <a:xfrm>
            <a:off x="3870548" y="3815035"/>
            <a:ext cx="29527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單箭頭接點 84"/>
          <p:cNvCxnSpPr/>
          <p:nvPr/>
        </p:nvCxnSpPr>
        <p:spPr>
          <a:xfrm flipH="1">
            <a:off x="3905473" y="4319860"/>
            <a:ext cx="28733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單箭頭接點 85"/>
          <p:cNvCxnSpPr/>
          <p:nvPr/>
        </p:nvCxnSpPr>
        <p:spPr>
          <a:xfrm flipH="1">
            <a:off x="2760885" y="4462735"/>
            <a:ext cx="287338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單箭頭接點 86"/>
          <p:cNvCxnSpPr/>
          <p:nvPr/>
        </p:nvCxnSpPr>
        <p:spPr>
          <a:xfrm flipH="1">
            <a:off x="1636935" y="4319860"/>
            <a:ext cx="287338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單箭頭接點 87"/>
          <p:cNvCxnSpPr/>
          <p:nvPr/>
        </p:nvCxnSpPr>
        <p:spPr>
          <a:xfrm>
            <a:off x="1636935" y="4823098"/>
            <a:ext cx="29527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/>
          <p:cNvCxnSpPr/>
          <p:nvPr/>
        </p:nvCxnSpPr>
        <p:spPr>
          <a:xfrm>
            <a:off x="2752948" y="5038998"/>
            <a:ext cx="29527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單箭頭接點 89"/>
          <p:cNvCxnSpPr/>
          <p:nvPr/>
        </p:nvCxnSpPr>
        <p:spPr>
          <a:xfrm>
            <a:off x="3897535" y="4823098"/>
            <a:ext cx="29527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圓角矩形 90"/>
          <p:cNvSpPr/>
          <p:nvPr/>
        </p:nvSpPr>
        <p:spPr>
          <a:xfrm>
            <a:off x="4445223" y="3383235"/>
            <a:ext cx="755650" cy="2159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b="1" dirty="0">
                <a:solidFill>
                  <a:srgbClr val="3A126C"/>
                </a:solidFill>
                <a:ea typeface="新細明體" pitchFamily="18" charset="-120"/>
              </a:rPr>
              <a:t>DVI-in</a:t>
            </a:r>
            <a:endParaRPr lang="zh-TW" altLang="en-US" sz="1200" b="1" dirty="0">
              <a:solidFill>
                <a:srgbClr val="3A126C"/>
              </a:solidFill>
              <a:ea typeface="新細明體" pitchFamily="18" charset="-120"/>
            </a:endParaRPr>
          </a:p>
        </p:txBody>
      </p:sp>
      <p:sp>
        <p:nvSpPr>
          <p:cNvPr id="92" name="圓角矩形 91"/>
          <p:cNvSpPr/>
          <p:nvPr/>
        </p:nvSpPr>
        <p:spPr>
          <a:xfrm>
            <a:off x="4157885" y="3172098"/>
            <a:ext cx="828675" cy="2127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b="1" dirty="0">
                <a:solidFill>
                  <a:srgbClr val="3A126C"/>
                </a:solidFill>
                <a:ea typeface="新細明體" pitchFamily="18" charset="-120"/>
              </a:rPr>
              <a:t>DVI-out</a:t>
            </a:r>
            <a:endParaRPr lang="zh-TW" altLang="en-US" sz="1200" b="1" dirty="0">
              <a:solidFill>
                <a:srgbClr val="3A126C"/>
              </a:solidFill>
              <a:ea typeface="新細明體" pitchFamily="18" charset="-120"/>
            </a:endParaRPr>
          </a:p>
        </p:txBody>
      </p:sp>
      <p:sp>
        <p:nvSpPr>
          <p:cNvPr id="94" name="圓角矩形 93"/>
          <p:cNvSpPr/>
          <p:nvPr/>
        </p:nvSpPr>
        <p:spPr>
          <a:xfrm>
            <a:off x="3259360" y="3200673"/>
            <a:ext cx="755650" cy="21748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b="1" dirty="0">
                <a:solidFill>
                  <a:srgbClr val="3A126C"/>
                </a:solidFill>
                <a:ea typeface="新細明體" pitchFamily="18" charset="-120"/>
              </a:rPr>
              <a:t>DVI-in</a:t>
            </a:r>
            <a:endParaRPr lang="zh-TW" altLang="en-US" sz="1200" b="1" dirty="0">
              <a:solidFill>
                <a:srgbClr val="3A126C"/>
              </a:solidFill>
              <a:ea typeface="新細明體" pitchFamily="18" charset="-120"/>
            </a:endParaRPr>
          </a:p>
        </p:txBody>
      </p:sp>
      <p:sp>
        <p:nvSpPr>
          <p:cNvPr id="95" name="圓角矩形 94"/>
          <p:cNvSpPr/>
          <p:nvPr/>
        </p:nvSpPr>
        <p:spPr>
          <a:xfrm>
            <a:off x="3005360" y="3464198"/>
            <a:ext cx="865188" cy="2063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b="1" dirty="0">
                <a:solidFill>
                  <a:srgbClr val="3A126C"/>
                </a:solidFill>
                <a:ea typeface="新細明體" pitchFamily="18" charset="-120"/>
              </a:rPr>
              <a:t>DVI-out</a:t>
            </a:r>
            <a:endParaRPr lang="zh-TW" altLang="en-US" sz="1200" b="1" dirty="0">
              <a:solidFill>
                <a:srgbClr val="3A126C"/>
              </a:solidFill>
              <a:ea typeface="新細明體" pitchFamily="18" charset="-120"/>
            </a:endParaRPr>
          </a:p>
        </p:txBody>
      </p:sp>
      <p:cxnSp>
        <p:nvCxnSpPr>
          <p:cNvPr id="108" name="肘形接點 107"/>
          <p:cNvCxnSpPr/>
          <p:nvPr/>
        </p:nvCxnSpPr>
        <p:spPr>
          <a:xfrm rot="10800000" flipV="1">
            <a:off x="811435" y="3380060"/>
            <a:ext cx="12700" cy="506413"/>
          </a:xfrm>
          <a:prstGeom prst="bentConnector3">
            <a:avLst>
              <a:gd name="adj1" fmla="val 1800000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肘形接點 108"/>
          <p:cNvCxnSpPr/>
          <p:nvPr/>
        </p:nvCxnSpPr>
        <p:spPr>
          <a:xfrm rot="10800000" flipV="1">
            <a:off x="811435" y="4391298"/>
            <a:ext cx="12700" cy="503237"/>
          </a:xfrm>
          <a:prstGeom prst="bentConnector3">
            <a:avLst>
              <a:gd name="adj1" fmla="val 1800000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056" name="圖片 47" descr="SERVER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2035" y="2348880"/>
            <a:ext cx="952133" cy="114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58229" y="5384121"/>
            <a:ext cx="50538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 smtClean="0"/>
              <a:t>2X2 </a:t>
            </a:r>
            <a:r>
              <a:rPr lang="en-US" altLang="zh-TW" sz="1600" dirty="0"/>
              <a:t>DVI daisy chain no splitter needed.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/>
              <a:t>2</a:t>
            </a:r>
            <a:r>
              <a:rPr lang="en-US" altLang="zh-TW" sz="1600" dirty="0" smtClean="0"/>
              <a:t>X2 </a:t>
            </a:r>
            <a:r>
              <a:rPr lang="en-US" altLang="zh-TW" sz="1600" dirty="0"/>
              <a:t>VGA daisy chain no splitter needed</a:t>
            </a:r>
            <a:r>
              <a:rPr lang="en-US" altLang="zh-TW" sz="1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806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mtClean="0">
                <a:solidFill>
                  <a:srgbClr val="3A126C"/>
                </a:solidFill>
              </a:rPr>
              <a:t>Control Multiple Display with Ease</a:t>
            </a:r>
            <a:endParaRPr lang="en-AU" altLang="zh-TW" smtClean="0"/>
          </a:p>
        </p:txBody>
      </p:sp>
      <p:grpSp>
        <p:nvGrpSpPr>
          <p:cNvPr id="49155" name="Group 15"/>
          <p:cNvGrpSpPr>
            <a:grpSpLocks/>
          </p:cNvGrpSpPr>
          <p:nvPr/>
        </p:nvGrpSpPr>
        <p:grpSpPr bwMode="auto">
          <a:xfrm>
            <a:off x="468313" y="1196975"/>
            <a:ext cx="4906962" cy="1571625"/>
            <a:chOff x="528505" y="1137809"/>
            <a:chExt cx="4907591" cy="1571111"/>
          </a:xfrm>
        </p:grpSpPr>
        <p:sp>
          <p:nvSpPr>
            <p:cNvPr id="7" name="Rectangle 6"/>
            <p:cNvSpPr/>
            <p:nvPr/>
          </p:nvSpPr>
          <p:spPr>
            <a:xfrm>
              <a:off x="528505" y="1137809"/>
              <a:ext cx="4907591" cy="157111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pic>
          <p:nvPicPr>
            <p:cNvPr id="49170" name="Picture 2" descr="http://www.samsung.com/at/system/consumer/product/2011/07/22/lh55csplbcen/LFDS1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013" y="1177340"/>
              <a:ext cx="2052723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2636975" y="1323486"/>
              <a:ext cx="2727675" cy="12314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TW" sz="1600" b="1" dirty="0">
                  <a:solidFill>
                    <a:srgbClr val="3A126C"/>
                  </a:solidFill>
                  <a:latin typeface="+mn-lt"/>
                </a:rPr>
                <a:t>BenQ Multiple Display Administrator (MDA) </a:t>
              </a:r>
              <a:r>
                <a:rPr lang="en-US" altLang="zh-TW" sz="1400" dirty="0">
                  <a:solidFill>
                    <a:srgbClr val="3A126C"/>
                  </a:solidFill>
                  <a:latin typeface="+mn-lt"/>
                </a:rPr>
                <a:t>is a management application to control multiple display simultaneously and remotely via LAN &amp; RS232</a:t>
              </a:r>
            </a:p>
          </p:txBody>
        </p:sp>
      </p:grpSp>
      <p:sp>
        <p:nvSpPr>
          <p:cNvPr id="9" name="圓角矩形 36"/>
          <p:cNvSpPr/>
          <p:nvPr/>
        </p:nvSpPr>
        <p:spPr>
          <a:xfrm>
            <a:off x="528504" y="3089487"/>
            <a:ext cx="3971488" cy="1491641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altLang="zh-TW" b="1" dirty="0">
                <a:solidFill>
                  <a:srgbClr val="3A126C"/>
                </a:solidFill>
                <a:ea typeface="新細明體" pitchFamily="18" charset="-120"/>
              </a:rPr>
              <a:t>Remote admin</a:t>
            </a:r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en-US" altLang="zh-TW" sz="1600" dirty="0">
                <a:solidFill>
                  <a:srgbClr val="3A126C"/>
                </a:solidFill>
                <a:ea typeface="新細明體" pitchFamily="18" charset="-120"/>
              </a:rPr>
              <a:t>unlimited controllable via Lan, </a:t>
            </a:r>
          </a:p>
          <a:p>
            <a:pPr marL="800100" lvl="1" indent="-342900">
              <a:defRPr/>
            </a:pPr>
            <a:r>
              <a:rPr lang="en-US" altLang="zh-TW" sz="1600" dirty="0">
                <a:solidFill>
                  <a:srgbClr val="3A126C"/>
                </a:solidFill>
                <a:ea typeface="新細明體" pitchFamily="18" charset="-120"/>
              </a:rPr>
              <a:t>      up to 98pcs by RS232</a:t>
            </a:r>
          </a:p>
          <a:p>
            <a:pPr marL="800100" lvl="1" indent="-342900">
              <a:buFontTx/>
              <a:buAutoNum type="alphaLcParenR" startAt="2"/>
              <a:defRPr/>
            </a:pPr>
            <a:r>
              <a:rPr lang="en-US" altLang="zh-TW" sz="1600" dirty="0">
                <a:solidFill>
                  <a:srgbClr val="3A126C"/>
                </a:solidFill>
                <a:ea typeface="新細明體" pitchFamily="18" charset="-120"/>
              </a:rPr>
              <a:t>Scheduling Setup remotely</a:t>
            </a:r>
          </a:p>
          <a:p>
            <a:pPr marL="800100" lvl="1" indent="-342900">
              <a:buFontTx/>
              <a:buAutoNum type="alphaLcParenR" startAt="2"/>
              <a:defRPr/>
            </a:pPr>
            <a:r>
              <a:rPr lang="en-US" altLang="zh-TW" sz="1600" dirty="0">
                <a:solidFill>
                  <a:srgbClr val="3A126C"/>
                </a:solidFill>
                <a:ea typeface="新細明體" pitchFamily="18" charset="-120"/>
              </a:rPr>
              <a:t>Clone function</a:t>
            </a:r>
          </a:p>
        </p:txBody>
      </p:sp>
      <p:sp>
        <p:nvSpPr>
          <p:cNvPr id="10" name="圓角矩形 32"/>
          <p:cNvSpPr/>
          <p:nvPr/>
        </p:nvSpPr>
        <p:spPr>
          <a:xfrm>
            <a:off x="528504" y="4725144"/>
            <a:ext cx="3971488" cy="1512952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buFontTx/>
              <a:buAutoNum type="arabicPeriod" startAt="3"/>
              <a:defRPr/>
            </a:pP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Automatic E-mail alert</a:t>
            </a:r>
          </a:p>
          <a:p>
            <a:pPr>
              <a:defRPr/>
            </a:pPr>
            <a:r>
              <a:rPr lang="en-US" altLang="zh-TW" dirty="0">
                <a:solidFill>
                  <a:schemeClr val="bg1"/>
                </a:solidFill>
              </a:rPr>
              <a:t>     Sends e-mail to alert abnormal real-</a:t>
            </a:r>
          </a:p>
          <a:p>
            <a:pPr>
              <a:defRPr/>
            </a:pPr>
            <a:r>
              <a:rPr lang="en-US" altLang="zh-TW" dirty="0">
                <a:solidFill>
                  <a:schemeClr val="bg1"/>
                </a:solidFill>
              </a:rPr>
              <a:t>     time temperature &amp; voltage </a:t>
            </a:r>
            <a:r>
              <a:rPr lang="en-US" altLang="zh-TW" dirty="0" smtClean="0">
                <a:solidFill>
                  <a:schemeClr val="bg1"/>
                </a:solidFill>
              </a:rPr>
              <a:t>of</a:t>
            </a:r>
          </a:p>
          <a:p>
            <a:pPr>
              <a:defRPr/>
            </a:pPr>
            <a:r>
              <a:rPr lang="en-US" altLang="zh-TW" dirty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    display</a:t>
            </a:r>
            <a:endParaRPr lang="en-US" altLang="zh-TW" b="1" dirty="0">
              <a:solidFill>
                <a:schemeClr val="bg1"/>
              </a:solidFill>
              <a:ea typeface="新細明體" pitchFamily="18" charset="-120"/>
            </a:endParaRPr>
          </a:p>
          <a:p>
            <a:pPr>
              <a:defRPr/>
            </a:pPr>
            <a:endParaRPr lang="en-AU" dirty="0"/>
          </a:p>
        </p:txBody>
      </p:sp>
      <p:sp>
        <p:nvSpPr>
          <p:cNvPr id="12" name="圓角矩形 34"/>
          <p:cNvSpPr/>
          <p:nvPr/>
        </p:nvSpPr>
        <p:spPr>
          <a:xfrm>
            <a:off x="4644008" y="3089487"/>
            <a:ext cx="3971488" cy="1491641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buFont typeface="+mj-lt"/>
              <a:buAutoNum type="arabicPeriod" startAt="2"/>
              <a:defRPr/>
            </a:pPr>
            <a:r>
              <a:rPr lang="en-US" altLang="zh-TW" b="1" dirty="0">
                <a:solidFill>
                  <a:srgbClr val="3A126C"/>
                </a:solidFill>
                <a:ea typeface="新細明體" pitchFamily="18" charset="-120"/>
              </a:rPr>
              <a:t>D</a:t>
            </a:r>
            <a:r>
              <a:rPr lang="en-US" altLang="zh-TW" b="1" dirty="0" smtClean="0">
                <a:solidFill>
                  <a:srgbClr val="3A126C"/>
                </a:solidFill>
                <a:ea typeface="新細明體" pitchFamily="18" charset="-120"/>
              </a:rPr>
              <a:t>iagnostic </a:t>
            </a:r>
            <a:r>
              <a:rPr lang="en-US" altLang="zh-TW" b="1" dirty="0">
                <a:solidFill>
                  <a:srgbClr val="3A126C"/>
                </a:solidFill>
                <a:ea typeface="新細明體" pitchFamily="18" charset="-120"/>
              </a:rPr>
              <a:t>/Error detection (Voltage/Temp.)</a:t>
            </a:r>
          </a:p>
          <a:p>
            <a:pPr marL="342900" indent="-342900">
              <a:defRPr/>
            </a:pPr>
            <a:r>
              <a:rPr lang="en-US" altLang="zh-TW" dirty="0">
                <a:solidFill>
                  <a:srgbClr val="3A126C"/>
                </a:solidFill>
              </a:rPr>
              <a:t>	Monitors the real-time temperature &amp; voltage of display</a:t>
            </a:r>
            <a:endParaRPr lang="en-US" altLang="zh-TW" b="1" dirty="0">
              <a:solidFill>
                <a:srgbClr val="3A126C"/>
              </a:solidFill>
              <a:ea typeface="新細明體" pitchFamily="18" charset="-120"/>
            </a:endParaRPr>
          </a:p>
          <a:p>
            <a:pPr>
              <a:defRPr/>
            </a:pPr>
            <a:endParaRPr lang="en-US" altLang="zh-TW" b="1" dirty="0">
              <a:solidFill>
                <a:srgbClr val="3A126C"/>
              </a:solidFill>
              <a:ea typeface="新細明體" pitchFamily="18" charset="-120"/>
            </a:endParaRPr>
          </a:p>
        </p:txBody>
      </p:sp>
      <p:sp>
        <p:nvSpPr>
          <p:cNvPr id="13" name="圓角矩形 30"/>
          <p:cNvSpPr/>
          <p:nvPr/>
        </p:nvSpPr>
        <p:spPr>
          <a:xfrm>
            <a:off x="4644008" y="4725144"/>
            <a:ext cx="3971488" cy="1512952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defRPr/>
            </a:pPr>
            <a:r>
              <a:rPr lang="en-US" altLang="zh-TW" b="1" dirty="0">
                <a:solidFill>
                  <a:schemeClr val="bg1"/>
                </a:solidFill>
                <a:ea typeface="新細明體" pitchFamily="18" charset="-120"/>
              </a:rPr>
              <a:t>4.  Startup delayer for video-wall</a:t>
            </a:r>
          </a:p>
          <a:p>
            <a:pPr marL="342900" indent="-342900">
              <a:defRPr/>
            </a:pPr>
            <a:r>
              <a:rPr lang="en-US" altLang="zh-TW" dirty="0">
                <a:solidFill>
                  <a:schemeClr val="bg1"/>
                </a:solidFill>
              </a:rPr>
              <a:t>     </a:t>
            </a:r>
            <a:r>
              <a:rPr lang="en-AU" altLang="zh-TW" sz="1600" dirty="0">
                <a:solidFill>
                  <a:schemeClr val="bg1"/>
                </a:solidFill>
              </a:rPr>
              <a:t>O</a:t>
            </a:r>
            <a:r>
              <a:rPr lang="zh-TW" altLang="zh-TW" sz="1600" dirty="0">
                <a:solidFill>
                  <a:schemeClr val="bg1"/>
                </a:solidFill>
              </a:rPr>
              <a:t>ptimize</a:t>
            </a:r>
            <a:r>
              <a:rPr lang="en-AU" altLang="zh-TW" sz="1600" dirty="0">
                <a:solidFill>
                  <a:schemeClr val="bg1"/>
                </a:solidFill>
              </a:rPr>
              <a:t>s</a:t>
            </a:r>
            <a:r>
              <a:rPr lang="zh-TW" altLang="zh-TW" sz="1600" dirty="0">
                <a:solidFill>
                  <a:schemeClr val="bg1"/>
                </a:solidFill>
              </a:rPr>
              <a:t> </a:t>
            </a:r>
            <a:r>
              <a:rPr lang="en-AU" altLang="zh-TW" sz="1600" dirty="0">
                <a:solidFill>
                  <a:schemeClr val="bg1"/>
                </a:solidFill>
              </a:rPr>
              <a:t>video-wall</a:t>
            </a:r>
            <a:r>
              <a:rPr lang="zh-TW" altLang="zh-TW" sz="1600" dirty="0">
                <a:solidFill>
                  <a:schemeClr val="bg1"/>
                </a:solidFill>
              </a:rPr>
              <a:t> </a:t>
            </a:r>
            <a:r>
              <a:rPr lang="en-AU" altLang="zh-TW" sz="1600" dirty="0">
                <a:solidFill>
                  <a:schemeClr val="bg1"/>
                </a:solidFill>
              </a:rPr>
              <a:t>s</a:t>
            </a:r>
            <a:r>
              <a:rPr lang="zh-TW" altLang="zh-TW" sz="1600" dirty="0">
                <a:solidFill>
                  <a:schemeClr val="bg1"/>
                </a:solidFill>
              </a:rPr>
              <a:t>tartup </a:t>
            </a:r>
            <a:r>
              <a:rPr lang="en-AU" altLang="zh-TW" sz="1600" dirty="0">
                <a:solidFill>
                  <a:schemeClr val="bg1"/>
                </a:solidFill>
              </a:rPr>
              <a:t>p</a:t>
            </a:r>
            <a:r>
              <a:rPr lang="zh-TW" altLang="zh-TW" sz="1600" dirty="0">
                <a:solidFill>
                  <a:schemeClr val="bg1"/>
                </a:solidFill>
              </a:rPr>
              <a:t>rocess </a:t>
            </a:r>
            <a:r>
              <a:rPr lang="en-US" altLang="zh-TW" sz="1600" dirty="0">
                <a:solidFill>
                  <a:schemeClr val="bg1"/>
                </a:solidFill>
              </a:rPr>
              <a:t>to avoid the damage from </a:t>
            </a:r>
            <a:r>
              <a:rPr lang="zh-TW" altLang="zh-TW" sz="1600" dirty="0">
                <a:solidFill>
                  <a:schemeClr val="bg1"/>
                </a:solidFill>
              </a:rPr>
              <a:t>unstable voltage supply </a:t>
            </a:r>
            <a:endParaRPr lang="zh-TW" altLang="en-US" dirty="0">
              <a:solidFill>
                <a:schemeClr val="bg1"/>
              </a:solidFill>
            </a:endParaRPr>
          </a:p>
          <a:p>
            <a:pPr>
              <a:defRPr/>
            </a:pPr>
            <a:endParaRPr lang="en-AU" dirty="0"/>
          </a:p>
        </p:txBody>
      </p:sp>
      <p:sp>
        <p:nvSpPr>
          <p:cNvPr id="3" name="文字方塊 2"/>
          <p:cNvSpPr txBox="1"/>
          <p:nvPr/>
        </p:nvSpPr>
        <p:spPr>
          <a:xfrm>
            <a:off x="5940425" y="1236663"/>
            <a:ext cx="2519363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BenQ</a:t>
            </a:r>
            <a:endParaRPr lang="en-US" altLang="zh-T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defRPr/>
            </a:pPr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MDA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841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圖片 1" descr="image00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741" y="2438942"/>
            <a:ext cx="4609281" cy="423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17" descr="http://static.productreview.com.au/pr.products/130670_benq_g900hd__g900hd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4508500"/>
            <a:ext cx="22717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標題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138988" cy="1209675"/>
          </a:xfrm>
        </p:spPr>
        <p:txBody>
          <a:bodyPr/>
          <a:lstStyle/>
          <a:p>
            <a:r>
              <a:rPr lang="en-US" altLang="zh-TW" sz="3200" smtClean="0"/>
              <a:t>Functionality – MDA Software</a:t>
            </a:r>
            <a:endParaRPr lang="zh-TW" altLang="en-US" sz="3200" smtClean="0"/>
          </a:p>
        </p:txBody>
      </p:sp>
      <p:sp>
        <p:nvSpPr>
          <p:cNvPr id="3" name="圓角矩形 2"/>
          <p:cNvSpPr/>
          <p:nvPr/>
        </p:nvSpPr>
        <p:spPr>
          <a:xfrm>
            <a:off x="323529" y="908720"/>
            <a:ext cx="8209284" cy="1530222"/>
          </a:xfrm>
          <a:prstGeom prst="roundRect">
            <a:avLst>
              <a:gd name="adj" fmla="val 6715"/>
            </a:avLst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Wingdings" pitchFamily="2" charset="2"/>
              <a:buChar char="Ø"/>
              <a:defRPr/>
            </a:pPr>
            <a:r>
              <a:rPr kumimoji="0" lang="en-US" altLang="zh-TW" sz="2400" dirty="0">
                <a:solidFill>
                  <a:srgbClr val="3A126C"/>
                </a:solidFill>
              </a:rPr>
              <a:t> </a:t>
            </a:r>
            <a:r>
              <a:rPr kumimoji="0" lang="en-US" altLang="zh-TW" sz="2400" dirty="0" err="1">
                <a:solidFill>
                  <a:srgbClr val="3A126C"/>
                </a:solidFill>
              </a:rPr>
              <a:t>BenQ</a:t>
            </a:r>
            <a:r>
              <a:rPr kumimoji="0" lang="en-US" altLang="zh-TW" sz="2400" dirty="0">
                <a:solidFill>
                  <a:srgbClr val="3A126C"/>
                </a:solidFill>
              </a:rPr>
              <a:t> Multiple Display Administrator </a:t>
            </a:r>
            <a:endParaRPr kumimoji="0" lang="en-US" altLang="zh-TW" sz="2400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zh-TW" sz="1600" dirty="0">
                <a:solidFill>
                  <a:srgbClr val="3A126C"/>
                </a:solidFill>
              </a:rPr>
              <a:t> This useful system providing users: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altLang="zh-TW" sz="1600" dirty="0">
                <a:solidFill>
                  <a:srgbClr val="3A126C"/>
                </a:solidFill>
              </a:rPr>
              <a:t> The simplest way of monitoring/maintaining the PIDs (clone functions)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altLang="zh-TW" sz="1600" dirty="0">
                <a:solidFill>
                  <a:srgbClr val="3A126C"/>
                </a:solidFill>
              </a:rPr>
              <a:t> The remote control availability (control the PIDs being setting up distant from central control)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altLang="zh-TW" sz="1600" dirty="0">
                <a:solidFill>
                  <a:srgbClr val="3A126C"/>
                </a:solidFill>
              </a:rPr>
              <a:t> Time saving = $ saving</a:t>
            </a:r>
            <a:endParaRPr lang="zh-TW" altLang="en-US" sz="1600" dirty="0">
              <a:solidFill>
                <a:srgbClr val="3A126C"/>
              </a:solidFill>
            </a:endParaRPr>
          </a:p>
        </p:txBody>
      </p:sp>
      <p:sp>
        <p:nvSpPr>
          <p:cNvPr id="10" name="手繪多邊形 9"/>
          <p:cNvSpPr/>
          <p:nvPr/>
        </p:nvSpPr>
        <p:spPr>
          <a:xfrm>
            <a:off x="4967289" y="2636912"/>
            <a:ext cx="2124992" cy="4200451"/>
          </a:xfrm>
          <a:custGeom>
            <a:avLst/>
            <a:gdLst>
              <a:gd name="connsiteX0" fmla="*/ 2402006 w 2402006"/>
              <a:gd name="connsiteY0" fmla="*/ 0 h 4558352"/>
              <a:gd name="connsiteX1" fmla="*/ 614149 w 2402006"/>
              <a:gd name="connsiteY1" fmla="*/ 2497540 h 4558352"/>
              <a:gd name="connsiteX2" fmla="*/ 1091821 w 2402006"/>
              <a:gd name="connsiteY2" fmla="*/ 3589361 h 4558352"/>
              <a:gd name="connsiteX3" fmla="*/ 0 w 2402006"/>
              <a:gd name="connsiteY3" fmla="*/ 4558352 h 455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2006" h="4558352">
                <a:moveTo>
                  <a:pt x="2402006" y="0"/>
                </a:moveTo>
                <a:cubicBezTo>
                  <a:pt x="1617259" y="949656"/>
                  <a:pt x="832513" y="1899313"/>
                  <a:pt x="614149" y="2497540"/>
                </a:cubicBezTo>
                <a:cubicBezTo>
                  <a:pt x="395785" y="3095767"/>
                  <a:pt x="1194179" y="3245892"/>
                  <a:pt x="1091821" y="3589361"/>
                </a:cubicBezTo>
                <a:cubicBezTo>
                  <a:pt x="989463" y="3932830"/>
                  <a:pt x="494731" y="4245591"/>
                  <a:pt x="0" y="4558352"/>
                </a:cubicBezTo>
              </a:path>
            </a:pathLst>
          </a:cu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3A126C"/>
              </a:solidFill>
            </a:endParaRPr>
          </a:p>
        </p:txBody>
      </p:sp>
      <p:sp>
        <p:nvSpPr>
          <p:cNvPr id="12" name="向左箭號 11"/>
          <p:cNvSpPr/>
          <p:nvPr/>
        </p:nvSpPr>
        <p:spPr>
          <a:xfrm rot="635971">
            <a:off x="4771783" y="3481190"/>
            <a:ext cx="2820742" cy="9379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dirty="0">
                <a:solidFill>
                  <a:srgbClr val="FFFFFF"/>
                </a:solidFill>
              </a:rPr>
              <a:t>Remote command &amp; setting</a:t>
            </a:r>
            <a:endParaRPr lang="zh-TW" altLang="en-US" sz="1600" dirty="0">
              <a:solidFill>
                <a:srgbClr val="FFFFFF"/>
              </a:solidFill>
            </a:endParaRPr>
          </a:p>
        </p:txBody>
      </p:sp>
      <p:sp>
        <p:nvSpPr>
          <p:cNvPr id="50184" name="文字方塊 12"/>
          <p:cNvSpPr txBox="1">
            <a:spLocks noChangeArrowheads="1"/>
          </p:cNvSpPr>
          <p:nvPr/>
        </p:nvSpPr>
        <p:spPr bwMode="auto">
          <a:xfrm>
            <a:off x="1500982" y="3140968"/>
            <a:ext cx="7667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100" dirty="0">
                <a:solidFill>
                  <a:srgbClr val="FFFFFF"/>
                </a:solidFill>
                <a:latin typeface="Arial" pitchFamily="34" charset="0"/>
                <a:ea typeface="新細明體" pitchFamily="18" charset="-120"/>
              </a:rPr>
              <a:t>Display 1</a:t>
            </a:r>
            <a:endParaRPr lang="zh-TW" altLang="en-US" sz="1100" dirty="0">
              <a:solidFill>
                <a:srgbClr val="FFFFFF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0185" name="文字方塊 13"/>
          <p:cNvSpPr txBox="1">
            <a:spLocks noChangeArrowheads="1"/>
          </p:cNvSpPr>
          <p:nvPr/>
        </p:nvSpPr>
        <p:spPr bwMode="auto">
          <a:xfrm>
            <a:off x="1454150" y="6119390"/>
            <a:ext cx="7667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100" dirty="0">
                <a:solidFill>
                  <a:srgbClr val="FFFFFF"/>
                </a:solidFill>
                <a:latin typeface="Arial" pitchFamily="34" charset="0"/>
                <a:ea typeface="新細明體" pitchFamily="18" charset="-120"/>
              </a:rPr>
              <a:t>Display 2</a:t>
            </a:r>
            <a:endParaRPr lang="zh-TW" altLang="en-US" sz="1100" dirty="0">
              <a:solidFill>
                <a:srgbClr val="FFFFFF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0186" name="文字方塊 14"/>
          <p:cNvSpPr txBox="1">
            <a:spLocks noChangeArrowheads="1"/>
          </p:cNvSpPr>
          <p:nvPr/>
        </p:nvSpPr>
        <p:spPr bwMode="auto">
          <a:xfrm>
            <a:off x="3635896" y="6119390"/>
            <a:ext cx="766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100" dirty="0">
                <a:solidFill>
                  <a:srgbClr val="FFFFFF"/>
                </a:solidFill>
                <a:latin typeface="Arial" pitchFamily="34" charset="0"/>
                <a:ea typeface="新細明體" pitchFamily="18" charset="-120"/>
              </a:rPr>
              <a:t>Display 3</a:t>
            </a:r>
            <a:endParaRPr lang="zh-TW" altLang="en-US" sz="1100" dirty="0">
              <a:solidFill>
                <a:srgbClr val="FFFFFF"/>
              </a:solidFill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50189" name="Picture 15" descr="image0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4797425"/>
            <a:ext cx="1728788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0" name="Picture 4" descr="https://encrypted-tbn3.gstatic.com/images?q=tbn:ANd9GcQcMh-SgcstEY0KKp-WtWEYj7HSEx8ProYFk7-OO1ZnKksKF2Hv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0707" y="5769770"/>
            <a:ext cx="6842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1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_W">
  <a:themeElements>
    <a:clrScheme name="BenQ">
      <a:dk1>
        <a:srgbClr val="3A126C"/>
      </a:dk1>
      <a:lt1>
        <a:srgbClr val="FFFFFF"/>
      </a:lt1>
      <a:dk2>
        <a:srgbClr val="3A126C"/>
      </a:dk2>
      <a:lt2>
        <a:srgbClr val="FFFFFF"/>
      </a:lt2>
      <a:accent1>
        <a:srgbClr val="8B51AF"/>
      </a:accent1>
      <a:accent2>
        <a:srgbClr val="F7CA5B"/>
      </a:accent2>
      <a:accent3>
        <a:srgbClr val="A4CD3B"/>
      </a:accent3>
      <a:accent4>
        <a:srgbClr val="F15651"/>
      </a:accent4>
      <a:accent5>
        <a:srgbClr val="3782C3"/>
      </a:accent5>
      <a:accent6>
        <a:srgbClr val="D9AFF3"/>
      </a:accent6>
      <a:hlink>
        <a:srgbClr val="3A126C"/>
      </a:hlink>
      <a:folHlink>
        <a:srgbClr val="AC7BE9"/>
      </a:folHlink>
    </a:clrScheme>
    <a:fontScheme name="BenQ">
      <a:majorFont>
        <a:latin typeface="Gill Sans MT"/>
        <a:ea typeface="微軟正黑體"/>
        <a:cs typeface=""/>
      </a:majorFont>
      <a:minorFont>
        <a:latin typeface="Gill Sans MT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13363</TotalTime>
  <Words>620</Words>
  <Application>Microsoft Office PowerPoint</Application>
  <PresentationFormat>On-screen Show (4:3)</PresentationFormat>
  <Paragraphs>145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Content_W</vt:lpstr>
      <vt:lpstr>PowerPoint Presentation</vt:lpstr>
      <vt:lpstr>PowerPoint Presentation</vt:lpstr>
      <vt:lpstr>SV500 Key Features</vt:lpstr>
      <vt:lpstr>Slime Bezel Design : 10.4mm</vt:lpstr>
      <vt:lpstr>PowerPoint Presentation</vt:lpstr>
      <vt:lpstr>PowerPoint Presentation</vt:lpstr>
      <vt:lpstr>PowerPoint Presentation</vt:lpstr>
      <vt:lpstr>Control Multiple Display with Ease</vt:lpstr>
      <vt:lpstr>Functionality – MDA Software</vt:lpstr>
      <vt:lpstr>PowerPoint Presentation</vt:lpstr>
      <vt:lpstr>Connectivity</vt:lpstr>
      <vt:lpstr>PowerPoint Presentation</vt:lpstr>
      <vt:lpstr>PowerPoint Presentation</vt:lpstr>
    </vt:vector>
  </TitlesOfParts>
  <Company>BenQ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Andrea Yang</dc:creator>
  <cp:lastModifiedBy>T</cp:lastModifiedBy>
  <cp:revision>221</cp:revision>
  <dcterms:created xsi:type="dcterms:W3CDTF">2011-02-08T02:08:58Z</dcterms:created>
  <dcterms:modified xsi:type="dcterms:W3CDTF">2014-07-08T11:56:52Z</dcterms:modified>
</cp:coreProperties>
</file>